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9" r:id="rId2"/>
    <p:sldId id="270" r:id="rId3"/>
    <p:sldId id="280" r:id="rId4"/>
    <p:sldId id="353" r:id="rId5"/>
    <p:sldId id="351" r:id="rId6"/>
    <p:sldId id="260" r:id="rId7"/>
    <p:sldId id="296" r:id="rId8"/>
    <p:sldId id="271" r:id="rId9"/>
    <p:sldId id="272" r:id="rId10"/>
    <p:sldId id="327" r:id="rId11"/>
    <p:sldId id="313" r:id="rId12"/>
    <p:sldId id="334" r:id="rId13"/>
    <p:sldId id="333" r:id="rId14"/>
    <p:sldId id="362" r:id="rId15"/>
    <p:sldId id="263" r:id="rId16"/>
    <p:sldId id="354" r:id="rId17"/>
    <p:sldId id="355" r:id="rId18"/>
    <p:sldId id="356" r:id="rId19"/>
    <p:sldId id="357" r:id="rId20"/>
    <p:sldId id="358" r:id="rId21"/>
    <p:sldId id="359" r:id="rId22"/>
    <p:sldId id="360" r:id="rId23"/>
    <p:sldId id="361" r:id="rId24"/>
    <p:sldId id="363" r:id="rId25"/>
    <p:sldId id="36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ssica Hynes" initials="JH"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184"/>
    <p:restoredTop sz="75166"/>
  </p:normalViewPr>
  <p:slideViewPr>
    <p:cSldViewPr snapToGrid="0" snapToObjects="1">
      <p:cViewPr varScale="1">
        <p:scale>
          <a:sx n="86" d="100"/>
          <a:sy n="86" d="100"/>
        </p:scale>
        <p:origin x="75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E866E9-A477-0F4F-A2A7-D4D4B3FDC784}" type="datetimeFigureOut">
              <a:rPr lang="en-US" smtClean="0"/>
              <a:t>1/23/2021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330A5C-C192-7347-B7D2-948FA94991C1}" type="slidenum">
              <a:rPr lang="en-US" smtClean="0"/>
              <a:t>‹#›</a:t>
            </a:fld>
            <a:endParaRPr lang="en-US"/>
          </a:p>
        </p:txBody>
      </p:sp>
    </p:spTree>
    <p:extLst>
      <p:ext uri="{BB962C8B-B14F-4D97-AF65-F5344CB8AC3E}">
        <p14:creationId xmlns:p14="http://schemas.microsoft.com/office/powerpoint/2010/main" val="1256718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330A5C-C192-7347-B7D2-948FA94991C1}" type="slidenum">
              <a:rPr lang="en-US" smtClean="0"/>
              <a:t>1</a:t>
            </a:fld>
            <a:endParaRPr lang="en-US"/>
          </a:p>
        </p:txBody>
      </p:sp>
    </p:spTree>
    <p:extLst>
      <p:ext uri="{BB962C8B-B14F-4D97-AF65-F5344CB8AC3E}">
        <p14:creationId xmlns:p14="http://schemas.microsoft.com/office/powerpoint/2010/main" val="6831195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Slide Number Placeholder 3"/>
          <p:cNvSpPr>
            <a:spLocks noGrp="1"/>
          </p:cNvSpPr>
          <p:nvPr>
            <p:ph type="sldNum" sz="quarter" idx="10"/>
          </p:nvPr>
        </p:nvSpPr>
        <p:spPr/>
        <p:txBody>
          <a:bodyPr/>
          <a:lstStyle/>
          <a:p>
            <a:fld id="{91687EDA-28E3-41A7-87F9-37F96436C235}" type="slidenum">
              <a:rPr lang="en-US" smtClean="0"/>
              <a:t>11</a:t>
            </a:fld>
            <a:endParaRPr lang="en-US"/>
          </a:p>
        </p:txBody>
      </p:sp>
    </p:spTree>
    <p:extLst>
      <p:ext uri="{BB962C8B-B14F-4D97-AF65-F5344CB8AC3E}">
        <p14:creationId xmlns:p14="http://schemas.microsoft.com/office/powerpoint/2010/main" val="1459310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Slide Number Placeholder 3"/>
          <p:cNvSpPr>
            <a:spLocks noGrp="1"/>
          </p:cNvSpPr>
          <p:nvPr>
            <p:ph type="sldNum" sz="quarter" idx="10"/>
          </p:nvPr>
        </p:nvSpPr>
        <p:spPr/>
        <p:txBody>
          <a:bodyPr/>
          <a:lstStyle/>
          <a:p>
            <a:fld id="{91687EDA-28E3-41A7-87F9-37F96436C235}" type="slidenum">
              <a:rPr lang="en-US" smtClean="0"/>
              <a:t>12</a:t>
            </a:fld>
            <a:endParaRPr lang="en-US"/>
          </a:p>
        </p:txBody>
      </p:sp>
    </p:spTree>
    <p:extLst>
      <p:ext uri="{BB962C8B-B14F-4D97-AF65-F5344CB8AC3E}">
        <p14:creationId xmlns:p14="http://schemas.microsoft.com/office/powerpoint/2010/main" val="19290719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Shape 654"/>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655" name="Shape 65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2866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Shape 513"/>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dirty="0"/>
          </a:p>
        </p:txBody>
      </p:sp>
      <p:sp>
        <p:nvSpPr>
          <p:cNvPr id="514" name="Shape 51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189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“3rd year student. I have regularly experienced extreme levels of stress this semester as the absence of a fall break allows major assignments to be due the same days as exams worth 20%+. I have felt suicidal in the past months and have reached out to NAIT counselling center to help me resolve this issue. I feel that a segregated week to write exams is beneficial to the mental and physical health and success of students. As the institution I choose to attend and pay for, I expect NAIT to look out for the best interest of it's students (customers, future employees and employers of Alberta and Canada). This is not the best interest.”</a:t>
            </a:r>
          </a:p>
          <a:p>
            <a:endParaRPr lang="en-US" dirty="0"/>
          </a:p>
          <a:p>
            <a:r>
              <a:rPr lang="en-US" sz="1200" dirty="0"/>
              <a:t>“Assignments after assignments . . . I never remember to do them on time . . . I need a break, or at least a week to get through and catch up at least because we're approaching the end of the semester and things are starting to get really busy.”</a:t>
            </a:r>
            <a:br>
              <a:rPr lang="en-US" sz="1400" dirty="0"/>
            </a:br>
            <a:r>
              <a:rPr lang="en-US" sz="1400" dirty="0"/>
              <a:t>			</a:t>
            </a:r>
            <a:r>
              <a:rPr lang="en-US" sz="1050" dirty="0"/>
              <a:t> ~ NAIT Survey Respondent </a:t>
            </a:r>
            <a:endParaRPr lang="en-US" dirty="0"/>
          </a:p>
        </p:txBody>
      </p:sp>
      <p:sp>
        <p:nvSpPr>
          <p:cNvPr id="4" name="Slide Number Placeholder 3"/>
          <p:cNvSpPr>
            <a:spLocks noGrp="1"/>
          </p:cNvSpPr>
          <p:nvPr>
            <p:ph type="sldNum" sz="quarter" idx="10"/>
          </p:nvPr>
        </p:nvSpPr>
        <p:spPr/>
        <p:txBody>
          <a:bodyPr/>
          <a:lstStyle/>
          <a:p>
            <a:fld id="{91687EDA-28E3-41A7-87F9-37F96436C235}" type="slidenum">
              <a:rPr lang="en-US" smtClean="0"/>
              <a:t>3</a:t>
            </a:fld>
            <a:endParaRPr lang="en-US"/>
          </a:p>
        </p:txBody>
      </p:sp>
    </p:spTree>
    <p:extLst>
      <p:ext uri="{BB962C8B-B14F-4D97-AF65-F5344CB8AC3E}">
        <p14:creationId xmlns:p14="http://schemas.microsoft.com/office/powerpoint/2010/main" val="1932491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Shape 151"/>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0" i="0" kern="1200" dirty="0">
                <a:solidFill>
                  <a:schemeClr val="tx1"/>
                </a:solidFill>
                <a:effectLst/>
                <a:latin typeface="+mn-lt"/>
                <a:ea typeface="+mn-ea"/>
                <a:cs typeface="+mn-cs"/>
              </a:rPr>
              <a:t>Almost 90 per cent of students said that they felt overwhelmed by all they had to do in the past year, while more than 50 per cent said they felt hopeless and 63 per cent said they felt very lonely.</a:t>
            </a:r>
            <a:endParaRPr lang="en-US" dirty="0"/>
          </a:p>
          <a:p>
            <a:pPr marL="0" marR="0" lvl="0" indent="0" algn="l" rtl="0">
              <a:spcBef>
                <a:spcPts val="0"/>
              </a:spcBef>
              <a:spcAft>
                <a:spcPts val="0"/>
              </a:spcAft>
              <a:buNone/>
            </a:pPr>
            <a:r>
              <a:rPr lang="en-US" sz="1200" b="0" i="0" u="none" strike="noStrike" cap="none" dirty="0">
                <a:solidFill>
                  <a:schemeClr val="dk1"/>
                </a:solidFill>
                <a:latin typeface="+mn-lt"/>
                <a:ea typeface="Calibri"/>
                <a:cs typeface="Calibri"/>
                <a:sym typeface="Calibri"/>
              </a:rPr>
              <a:t>can conduct business operations with no restrictions</a:t>
            </a:r>
            <a:endParaRPr lang="en-US" dirty="0"/>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152" name="Shape 152"/>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253" name="Shape 25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Shape 217"/>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alibri"/>
              <a:buNone/>
            </a:pPr>
            <a:endParaRPr dirty="0"/>
          </a:p>
        </p:txBody>
      </p:sp>
      <p:sp>
        <p:nvSpPr>
          <p:cNvPr id="218" name="Shape 218"/>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6" name="Shape 546"/>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endParaRPr lang="en-CA" dirty="0"/>
          </a:p>
          <a:p>
            <a:pPr marL="50800" indent="0" algn="ctr">
              <a:lnSpc>
                <a:spcPct val="200000"/>
              </a:lnSpc>
              <a:spcBef>
                <a:spcPts val="0"/>
              </a:spcBef>
              <a:buSzPct val="100000"/>
              <a:buNone/>
            </a:pPr>
            <a:r>
              <a:rPr lang="en-US" dirty="0">
                <a:latin typeface="Garamond" charset="0"/>
                <a:ea typeface="Garamond" charset="0"/>
                <a:cs typeface="Garamond" charset="0"/>
              </a:rPr>
              <a:t>Competition </a:t>
            </a:r>
          </a:p>
          <a:p>
            <a:pPr marL="50800" lvl="0" indent="0" algn="ctr" rtl="0">
              <a:lnSpc>
                <a:spcPct val="200000"/>
              </a:lnSpc>
              <a:spcBef>
                <a:spcPts val="0"/>
              </a:spcBef>
              <a:spcAft>
                <a:spcPts val="0"/>
              </a:spcAft>
              <a:buSzPct val="100000"/>
              <a:buNone/>
            </a:pPr>
            <a:r>
              <a:rPr lang="en-US" dirty="0">
                <a:latin typeface="Garamond" charset="0"/>
                <a:ea typeface="Garamond" charset="0"/>
                <a:cs typeface="Garamond" charset="0"/>
              </a:rPr>
              <a:t>Opportunities</a:t>
            </a:r>
          </a:p>
          <a:p>
            <a:pPr marL="50800" lvl="0" indent="0" algn="ctr" rtl="0">
              <a:lnSpc>
                <a:spcPct val="200000"/>
              </a:lnSpc>
              <a:spcBef>
                <a:spcPts val="0"/>
              </a:spcBef>
              <a:spcAft>
                <a:spcPts val="0"/>
              </a:spcAft>
              <a:buSzPct val="100000"/>
              <a:buNone/>
            </a:pPr>
            <a:r>
              <a:rPr lang="en-US" dirty="0">
                <a:latin typeface="Garamond" charset="0"/>
                <a:ea typeface="Garamond" charset="0"/>
                <a:cs typeface="Garamond" charset="0"/>
              </a:rPr>
              <a:t>Competitive Advantage </a:t>
            </a:r>
          </a:p>
          <a:p>
            <a:pPr lvl="0">
              <a:spcBef>
                <a:spcPts val="0"/>
              </a:spcBef>
              <a:buNone/>
            </a:pPr>
            <a:endParaRPr dirty="0"/>
          </a:p>
        </p:txBody>
      </p:sp>
      <p:sp>
        <p:nvSpPr>
          <p:cNvPr id="547" name="Shape 547"/>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8</a:t>
            </a:fld>
            <a:endParaRPr lang="en-US"/>
          </a:p>
        </p:txBody>
      </p:sp>
    </p:spTree>
    <p:extLst>
      <p:ext uri="{BB962C8B-B14F-4D97-AF65-F5344CB8AC3E}">
        <p14:creationId xmlns:p14="http://schemas.microsoft.com/office/powerpoint/2010/main" val="3546708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Projected</a:t>
            </a:r>
            <a:r>
              <a:rPr lang="en-US" baseline="0" dirty="0"/>
              <a:t> Revenue</a:t>
            </a:r>
          </a:p>
          <a:p>
            <a:r>
              <a:rPr lang="en-US" baseline="0" dirty="0"/>
              <a:t>Year 1 – 29,860</a:t>
            </a:r>
          </a:p>
          <a:p>
            <a:r>
              <a:rPr lang="en-US" dirty="0"/>
              <a:t>Year 2 – 110,371</a:t>
            </a:r>
          </a:p>
          <a:p>
            <a:r>
              <a:rPr lang="en-US" dirty="0"/>
              <a:t>Year 3</a:t>
            </a:r>
            <a:r>
              <a:rPr lang="en-US" baseline="0" dirty="0"/>
              <a:t>– 179,076</a:t>
            </a:r>
          </a:p>
          <a:p>
            <a:endParaRPr lang="en-US" baseline="0" dirty="0"/>
          </a:p>
          <a:p>
            <a:r>
              <a:rPr lang="en-US" baseline="0" dirty="0"/>
              <a:t>Projected Gross Profit</a:t>
            </a:r>
          </a:p>
          <a:p>
            <a:r>
              <a:rPr lang="en-US" baseline="0" dirty="0"/>
              <a:t>Year 1 – 28,367</a:t>
            </a:r>
          </a:p>
          <a:p>
            <a:r>
              <a:rPr lang="en-US" baseline="0" dirty="0"/>
              <a:t>Year 2 – 101,993</a:t>
            </a:r>
          </a:p>
          <a:p>
            <a:r>
              <a:rPr lang="en-US" baseline="0" dirty="0"/>
              <a:t>Year 3 – 127,592</a:t>
            </a:r>
          </a:p>
          <a:p>
            <a:endParaRPr lang="en-US" baseline="0" dirty="0"/>
          </a:p>
          <a:p>
            <a:r>
              <a:rPr lang="en-US" baseline="0" dirty="0"/>
              <a:t>Net Profit After Tax</a:t>
            </a:r>
          </a:p>
          <a:p>
            <a:r>
              <a:rPr lang="en-US" baseline="0" dirty="0"/>
              <a:t>Year 1 – 640</a:t>
            </a:r>
          </a:p>
          <a:p>
            <a:r>
              <a:rPr lang="en-US" baseline="0" dirty="0"/>
              <a:t>Year 2 – (-14,637)</a:t>
            </a:r>
          </a:p>
          <a:p>
            <a:r>
              <a:rPr lang="en-US" baseline="0" dirty="0"/>
              <a:t>Year 3 – 5,124</a:t>
            </a:r>
          </a:p>
          <a:p>
            <a:endParaRPr lang="en-US" baseline="0" dirty="0"/>
          </a:p>
          <a:p>
            <a:r>
              <a:rPr lang="en-US" sz="1200" b="0" i="0" kern="1200" dirty="0">
                <a:solidFill>
                  <a:schemeClr val="tx1"/>
                </a:solidFill>
                <a:effectLst/>
                <a:latin typeface="+mn-lt"/>
                <a:ea typeface="+mn-ea"/>
                <a:cs typeface="+mn-cs"/>
              </a:rPr>
              <a:t>Increase = New Number - Original Number</a:t>
            </a:r>
          </a:p>
          <a:p>
            <a:r>
              <a:rPr lang="en-US" sz="1200" b="1" i="0" kern="1200" dirty="0">
                <a:solidFill>
                  <a:schemeClr val="tx1"/>
                </a:solidFill>
                <a:effectLst/>
                <a:latin typeface="+mn-lt"/>
                <a:ea typeface="+mn-ea"/>
                <a:cs typeface="+mn-cs"/>
              </a:rPr>
              <a:t>% increase = Increase ÷ Original Number × 100</a:t>
            </a:r>
            <a:r>
              <a:rPr lang="en-US" sz="1200" b="0" i="0" kern="1200" dirty="0">
                <a:solidFill>
                  <a:schemeClr val="tx1"/>
                </a:solidFill>
                <a:effectLst/>
                <a:latin typeface="+mn-lt"/>
                <a:ea typeface="+mn-ea"/>
                <a:cs typeface="+mn-cs"/>
              </a:rPr>
              <a:t>.</a:t>
            </a:r>
            <a:br>
              <a:rPr lang="en-US" dirty="0"/>
            </a:br>
            <a:br>
              <a:rPr lang="en-US" dirty="0"/>
            </a:br>
            <a:endParaRPr lang="en-US" dirty="0"/>
          </a:p>
        </p:txBody>
      </p:sp>
      <p:sp>
        <p:nvSpPr>
          <p:cNvPr id="4" name="Slide Number Placeholder 3"/>
          <p:cNvSpPr>
            <a:spLocks noGrp="1"/>
          </p:cNvSpPr>
          <p:nvPr>
            <p:ph type="sldNum" sz="quarter" idx="10"/>
          </p:nvPr>
        </p:nvSpPr>
        <p:spPr/>
        <p:txBody>
          <a:bodyPr/>
          <a:lstStyle/>
          <a:p>
            <a:fld id="{91687EDA-28E3-41A7-87F9-37F96436C235}" type="slidenum">
              <a:rPr lang="en-US" smtClean="0"/>
              <a:t>9</a:t>
            </a:fld>
            <a:endParaRPr lang="en-US"/>
          </a:p>
        </p:txBody>
      </p:sp>
    </p:spTree>
    <p:extLst>
      <p:ext uri="{BB962C8B-B14F-4D97-AF65-F5344CB8AC3E}">
        <p14:creationId xmlns:p14="http://schemas.microsoft.com/office/powerpoint/2010/main" val="3958528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687EDA-28E3-41A7-87F9-37F96436C235}" type="slidenum">
              <a:rPr lang="en-US" smtClean="0"/>
              <a:t>10</a:t>
            </a:fld>
            <a:endParaRPr lang="en-US"/>
          </a:p>
        </p:txBody>
      </p:sp>
    </p:spTree>
    <p:extLst>
      <p:ext uri="{BB962C8B-B14F-4D97-AF65-F5344CB8AC3E}">
        <p14:creationId xmlns:p14="http://schemas.microsoft.com/office/powerpoint/2010/main" val="1932491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0604550-244D-9E45-A873-8E5D51DD630D}" type="datetimeFigureOut">
              <a:rPr lang="en-US" smtClean="0"/>
              <a:t>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116E80-6F51-AE4B-BC62-B3A8F534A145}" type="slidenum">
              <a:rPr lang="en-US" smtClean="0"/>
              <a:t>‹#›</a:t>
            </a:fld>
            <a:endParaRPr lang="en-US"/>
          </a:p>
        </p:txBody>
      </p:sp>
    </p:spTree>
    <p:extLst>
      <p:ext uri="{BB962C8B-B14F-4D97-AF65-F5344CB8AC3E}">
        <p14:creationId xmlns:p14="http://schemas.microsoft.com/office/powerpoint/2010/main" val="1473778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604550-244D-9E45-A873-8E5D51DD630D}" type="datetimeFigureOut">
              <a:rPr lang="en-US" smtClean="0"/>
              <a:t>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116E80-6F51-AE4B-BC62-B3A8F534A145}" type="slidenum">
              <a:rPr lang="en-US" smtClean="0"/>
              <a:t>‹#›</a:t>
            </a:fld>
            <a:endParaRPr lang="en-US"/>
          </a:p>
        </p:txBody>
      </p:sp>
    </p:spTree>
    <p:extLst>
      <p:ext uri="{BB962C8B-B14F-4D97-AF65-F5344CB8AC3E}">
        <p14:creationId xmlns:p14="http://schemas.microsoft.com/office/powerpoint/2010/main" val="309183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604550-244D-9E45-A873-8E5D51DD630D}" type="datetimeFigureOut">
              <a:rPr lang="en-US" smtClean="0"/>
              <a:t>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116E80-6F51-AE4B-BC62-B3A8F534A145}" type="slidenum">
              <a:rPr lang="en-US" smtClean="0"/>
              <a:t>‹#›</a:t>
            </a:fld>
            <a:endParaRPr lang="en-US"/>
          </a:p>
        </p:txBody>
      </p:sp>
    </p:spTree>
    <p:extLst>
      <p:ext uri="{BB962C8B-B14F-4D97-AF65-F5344CB8AC3E}">
        <p14:creationId xmlns:p14="http://schemas.microsoft.com/office/powerpoint/2010/main" val="1678259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Caption">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677335" y="609600"/>
            <a:ext cx="8596668" cy="3403599"/>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accent1"/>
              </a:buClr>
              <a:buSzPct val="31818"/>
              <a:buFont typeface="Garamond"/>
              <a:buNone/>
              <a:defRPr sz="4400" b="0" i="0" u="none" strike="noStrike" cap="none">
                <a:solidFill>
                  <a:schemeClr val="accent1"/>
                </a:solidFill>
                <a:latin typeface="Garamond"/>
                <a:ea typeface="Garamond"/>
                <a:cs typeface="Garamond"/>
                <a:sym typeface="Garamond"/>
              </a:defRPr>
            </a:lvl1pPr>
            <a:lvl2pPr marL="0" marR="0" lvl="1" indent="0" algn="l" rtl="0">
              <a:spcBef>
                <a:spcPts val="0"/>
              </a:spcBef>
              <a:buClr>
                <a:schemeClr val="dk2"/>
              </a:buClr>
              <a:buSzPct val="77777"/>
              <a:buFont typeface="Arial"/>
              <a:buNone/>
              <a:defRPr sz="1800" b="0" i="0" u="none" strike="noStrike" cap="none">
                <a:solidFill>
                  <a:schemeClr val="dk2"/>
                </a:solidFill>
              </a:defRPr>
            </a:lvl2pPr>
            <a:lvl3pPr marL="0" marR="0" lvl="2" indent="0" algn="l" rtl="0">
              <a:spcBef>
                <a:spcPts val="0"/>
              </a:spcBef>
              <a:buClr>
                <a:schemeClr val="dk2"/>
              </a:buClr>
              <a:buSzPct val="77777"/>
              <a:buFont typeface="Arial"/>
              <a:buNone/>
              <a:defRPr sz="1800" b="0" i="0" u="none" strike="noStrike" cap="none">
                <a:solidFill>
                  <a:schemeClr val="dk2"/>
                </a:solidFill>
              </a:defRPr>
            </a:lvl3pPr>
            <a:lvl4pPr marL="0" marR="0" lvl="3" indent="0" algn="l" rtl="0">
              <a:spcBef>
                <a:spcPts val="0"/>
              </a:spcBef>
              <a:buClr>
                <a:schemeClr val="dk2"/>
              </a:buClr>
              <a:buSzPct val="77777"/>
              <a:buFont typeface="Arial"/>
              <a:buNone/>
              <a:defRPr sz="1800" b="0" i="0" u="none" strike="noStrike" cap="none">
                <a:solidFill>
                  <a:schemeClr val="dk2"/>
                </a:solidFill>
              </a:defRPr>
            </a:lvl4pPr>
            <a:lvl5pPr marL="0" marR="0" lvl="4" indent="0" algn="l" rtl="0">
              <a:spcBef>
                <a:spcPts val="0"/>
              </a:spcBef>
              <a:buClr>
                <a:schemeClr val="dk2"/>
              </a:buClr>
              <a:buSzPct val="77777"/>
              <a:buFont typeface="Arial"/>
              <a:buNone/>
              <a:defRPr sz="1800" b="0" i="0" u="none" strike="noStrike" cap="none">
                <a:solidFill>
                  <a:schemeClr val="dk2"/>
                </a:solidFill>
              </a:defRPr>
            </a:lvl5pPr>
            <a:lvl6pPr marL="0" marR="0" lvl="5" indent="0" algn="l" rtl="0">
              <a:spcBef>
                <a:spcPts val="0"/>
              </a:spcBef>
              <a:buClr>
                <a:schemeClr val="dk2"/>
              </a:buClr>
              <a:buSzPct val="77777"/>
              <a:buFont typeface="Arial"/>
              <a:buNone/>
              <a:defRPr sz="1800" b="0" i="0" u="none" strike="noStrike" cap="none">
                <a:solidFill>
                  <a:schemeClr val="dk2"/>
                </a:solidFill>
              </a:defRPr>
            </a:lvl6pPr>
            <a:lvl7pPr marL="0" marR="0" lvl="6" indent="0" algn="l" rtl="0">
              <a:spcBef>
                <a:spcPts val="0"/>
              </a:spcBef>
              <a:buClr>
                <a:schemeClr val="dk2"/>
              </a:buClr>
              <a:buSzPct val="77777"/>
              <a:buFont typeface="Arial"/>
              <a:buNone/>
              <a:defRPr sz="1800" b="0" i="0" u="none" strike="noStrike" cap="none">
                <a:solidFill>
                  <a:schemeClr val="dk2"/>
                </a:solidFill>
              </a:defRPr>
            </a:lvl7pPr>
            <a:lvl8pPr marL="0" marR="0" lvl="7" indent="0" algn="l" rtl="0">
              <a:spcBef>
                <a:spcPts val="0"/>
              </a:spcBef>
              <a:buClr>
                <a:schemeClr val="dk2"/>
              </a:buClr>
              <a:buSzPct val="77777"/>
              <a:buFont typeface="Arial"/>
              <a:buNone/>
              <a:defRPr sz="1800" b="0" i="0" u="none" strike="noStrike" cap="none">
                <a:solidFill>
                  <a:schemeClr val="dk2"/>
                </a:solidFill>
              </a:defRPr>
            </a:lvl8pPr>
            <a:lvl9pPr marL="0" marR="0" lvl="8" indent="0" algn="l" rtl="0">
              <a:spcBef>
                <a:spcPts val="0"/>
              </a:spcBef>
              <a:buClr>
                <a:schemeClr val="dk2"/>
              </a:buClr>
              <a:buSzPct val="77777"/>
              <a:buFont typeface="Arial"/>
              <a:buNone/>
              <a:defRPr sz="1800" b="0" i="0" u="none" strike="noStrike" cap="none">
                <a:solidFill>
                  <a:schemeClr val="dk2"/>
                </a:solidFill>
              </a:defRPr>
            </a:lvl9pPr>
          </a:lstStyle>
          <a:p>
            <a:endParaRPr/>
          </a:p>
        </p:txBody>
      </p:sp>
      <p:sp>
        <p:nvSpPr>
          <p:cNvPr id="126" name="Shape 126"/>
          <p:cNvSpPr txBox="1">
            <a:spLocks noGrp="1"/>
          </p:cNvSpPr>
          <p:nvPr>
            <p:ph type="body" idx="1"/>
          </p:nvPr>
        </p:nvSpPr>
        <p:spPr>
          <a:xfrm>
            <a:off x="677335" y="4470400"/>
            <a:ext cx="8596668" cy="1570961"/>
          </a:xfrm>
          <a:prstGeom prst="rect">
            <a:avLst/>
          </a:prstGeom>
          <a:noFill/>
          <a:ln>
            <a:noFill/>
          </a:ln>
        </p:spPr>
        <p:txBody>
          <a:bodyPr wrap="square" lIns="91425" tIns="91425" rIns="91425" bIns="91425" anchor="ctr" anchorCtr="0"/>
          <a:lstStyle>
            <a:lvl1pPr marL="0" marR="0" lvl="0" indent="0" algn="l" rtl="0">
              <a:lnSpc>
                <a:spcPct val="100000"/>
              </a:lnSpc>
              <a:spcBef>
                <a:spcPts val="1000"/>
              </a:spcBef>
              <a:spcAft>
                <a:spcPts val="0"/>
              </a:spcAft>
              <a:buClr>
                <a:schemeClr val="accent1"/>
              </a:buClr>
              <a:buSzPct val="79999"/>
              <a:buFont typeface="Noto Sans Symbols"/>
              <a:buNone/>
              <a:defRPr sz="1800" b="0" i="0" u="none" strike="noStrike" cap="none">
                <a:solidFill>
                  <a:srgbClr val="3F3F3F"/>
                </a:solidFill>
                <a:latin typeface="Trebuchet MS"/>
                <a:ea typeface="Trebuchet MS"/>
                <a:cs typeface="Trebuchet MS"/>
                <a:sym typeface="Trebuchet MS"/>
              </a:defRPr>
            </a:lvl1pPr>
            <a:lvl2pPr marL="457200" marR="0" lvl="1" indent="0" algn="l" rtl="0">
              <a:lnSpc>
                <a:spcPct val="100000"/>
              </a:lnSpc>
              <a:spcBef>
                <a:spcPts val="1000"/>
              </a:spcBef>
              <a:spcAft>
                <a:spcPts val="0"/>
              </a:spcAft>
              <a:buClr>
                <a:schemeClr val="accent1"/>
              </a:buClr>
              <a:buSzPct val="71111"/>
              <a:buFont typeface="Noto Sans Symbols"/>
              <a:buNone/>
              <a:defRPr sz="1800" b="0" i="0" u="none" strike="noStrike" cap="none">
                <a:solidFill>
                  <a:srgbClr val="888888"/>
                </a:solidFill>
                <a:latin typeface="Trebuchet MS"/>
                <a:ea typeface="Trebuchet MS"/>
                <a:cs typeface="Trebuchet MS"/>
                <a:sym typeface="Trebuchet MS"/>
              </a:defRPr>
            </a:lvl2pPr>
            <a:lvl3pPr marL="914400" marR="0" lvl="2" indent="0" algn="l" rtl="0">
              <a:lnSpc>
                <a:spcPct val="100000"/>
              </a:lnSpc>
              <a:spcBef>
                <a:spcPts val="1000"/>
              </a:spcBef>
              <a:spcAft>
                <a:spcPts val="0"/>
              </a:spcAft>
              <a:buClr>
                <a:schemeClr val="accent1"/>
              </a:buClr>
              <a:buSzPct val="70000"/>
              <a:buFont typeface="Noto Sans Symbols"/>
              <a:buNone/>
              <a:defRPr sz="1600" b="0" i="0" u="none" strike="noStrike" cap="none">
                <a:solidFill>
                  <a:srgbClr val="888888"/>
                </a:solidFill>
                <a:latin typeface="Trebuchet MS"/>
                <a:ea typeface="Trebuchet MS"/>
                <a:cs typeface="Trebuchet MS"/>
                <a:sym typeface="Trebuchet MS"/>
              </a:defRPr>
            </a:lvl3pPr>
            <a:lvl4pPr marL="1371600" marR="0" lvl="3" indent="0" algn="l" rtl="0">
              <a:lnSpc>
                <a:spcPct val="100000"/>
              </a:lnSpc>
              <a:spcBef>
                <a:spcPts val="1000"/>
              </a:spcBef>
              <a:spcAft>
                <a:spcPts val="0"/>
              </a:spcAft>
              <a:buClr>
                <a:schemeClr val="accent1"/>
              </a:buClr>
              <a:buSzPct val="68571"/>
              <a:buFont typeface="Noto Sans Symbols"/>
              <a:buNone/>
              <a:defRPr sz="1400" b="0" i="0" u="none" strike="noStrike" cap="none">
                <a:solidFill>
                  <a:srgbClr val="888888"/>
                </a:solidFill>
                <a:latin typeface="Trebuchet MS"/>
                <a:ea typeface="Trebuchet MS"/>
                <a:cs typeface="Trebuchet MS"/>
                <a:sym typeface="Trebuchet MS"/>
              </a:defRPr>
            </a:lvl4pPr>
            <a:lvl5pPr marL="1828800" marR="0" lvl="4" indent="0" algn="l" rtl="0">
              <a:lnSpc>
                <a:spcPct val="100000"/>
              </a:lnSpc>
              <a:spcBef>
                <a:spcPts val="1000"/>
              </a:spcBef>
              <a:spcAft>
                <a:spcPts val="0"/>
              </a:spcAft>
              <a:buClr>
                <a:schemeClr val="accent1"/>
              </a:buClr>
              <a:buSzPct val="68571"/>
              <a:buFont typeface="Noto Sans Symbols"/>
              <a:buNone/>
              <a:defRPr sz="1400" b="0" i="0" u="none" strike="noStrike" cap="none">
                <a:solidFill>
                  <a:srgbClr val="888888"/>
                </a:solidFill>
                <a:latin typeface="Trebuchet MS"/>
                <a:ea typeface="Trebuchet MS"/>
                <a:cs typeface="Trebuchet MS"/>
                <a:sym typeface="Trebuchet MS"/>
              </a:defRPr>
            </a:lvl5pPr>
            <a:lvl6pPr marL="2286000" marR="0" lvl="5" indent="0" algn="l" rtl="0">
              <a:lnSpc>
                <a:spcPct val="100000"/>
              </a:lnSpc>
              <a:spcBef>
                <a:spcPts val="1000"/>
              </a:spcBef>
              <a:spcAft>
                <a:spcPts val="0"/>
              </a:spcAft>
              <a:buClr>
                <a:schemeClr val="accent1"/>
              </a:buClr>
              <a:buSzPct val="68571"/>
              <a:buFont typeface="Noto Sans Symbols"/>
              <a:buNone/>
              <a:defRPr sz="1400" b="0" i="0" u="none" strike="noStrike" cap="none">
                <a:solidFill>
                  <a:srgbClr val="888888"/>
                </a:solidFill>
                <a:latin typeface="Trebuchet MS"/>
                <a:ea typeface="Trebuchet MS"/>
                <a:cs typeface="Trebuchet MS"/>
                <a:sym typeface="Trebuchet MS"/>
              </a:defRPr>
            </a:lvl6pPr>
            <a:lvl7pPr marL="2743200" marR="0" lvl="6" indent="0" algn="l" rtl="0">
              <a:lnSpc>
                <a:spcPct val="100000"/>
              </a:lnSpc>
              <a:spcBef>
                <a:spcPts val="1000"/>
              </a:spcBef>
              <a:spcAft>
                <a:spcPts val="0"/>
              </a:spcAft>
              <a:buClr>
                <a:schemeClr val="accent1"/>
              </a:buClr>
              <a:buSzPct val="68571"/>
              <a:buFont typeface="Noto Sans Symbols"/>
              <a:buNone/>
              <a:defRPr sz="1400" b="0" i="0" u="none" strike="noStrike" cap="none">
                <a:solidFill>
                  <a:srgbClr val="888888"/>
                </a:solidFill>
                <a:latin typeface="Trebuchet MS"/>
                <a:ea typeface="Trebuchet MS"/>
                <a:cs typeface="Trebuchet MS"/>
                <a:sym typeface="Trebuchet MS"/>
              </a:defRPr>
            </a:lvl7pPr>
            <a:lvl8pPr marL="3200400" marR="0" lvl="7" indent="0" algn="l" rtl="0">
              <a:lnSpc>
                <a:spcPct val="100000"/>
              </a:lnSpc>
              <a:spcBef>
                <a:spcPts val="1000"/>
              </a:spcBef>
              <a:spcAft>
                <a:spcPts val="0"/>
              </a:spcAft>
              <a:buClr>
                <a:schemeClr val="accent1"/>
              </a:buClr>
              <a:buSzPct val="68571"/>
              <a:buFont typeface="Noto Sans Symbols"/>
              <a:buNone/>
              <a:defRPr sz="1400" b="0" i="0" u="none" strike="noStrike" cap="none">
                <a:solidFill>
                  <a:srgbClr val="888888"/>
                </a:solidFill>
                <a:latin typeface="Trebuchet MS"/>
                <a:ea typeface="Trebuchet MS"/>
                <a:cs typeface="Trebuchet MS"/>
                <a:sym typeface="Trebuchet MS"/>
              </a:defRPr>
            </a:lvl8pPr>
            <a:lvl9pPr marL="3657600" marR="0" lvl="8" indent="0" algn="l" rtl="0">
              <a:lnSpc>
                <a:spcPct val="100000"/>
              </a:lnSpc>
              <a:spcBef>
                <a:spcPts val="1000"/>
              </a:spcBef>
              <a:spcAft>
                <a:spcPts val="0"/>
              </a:spcAft>
              <a:buClr>
                <a:schemeClr val="accent1"/>
              </a:buClr>
              <a:buSzPct val="68571"/>
              <a:buFont typeface="Noto Sans Symbols"/>
              <a:buNone/>
              <a:defRPr sz="1400" b="0" i="0" u="none" strike="noStrike" cap="none">
                <a:solidFill>
                  <a:srgbClr val="888888"/>
                </a:solidFill>
                <a:latin typeface="Trebuchet MS"/>
                <a:ea typeface="Trebuchet MS"/>
                <a:cs typeface="Trebuchet MS"/>
                <a:sym typeface="Trebuchet MS"/>
              </a:defRPr>
            </a:lvl9pPr>
          </a:lstStyle>
          <a:p>
            <a:endParaRPr/>
          </a:p>
        </p:txBody>
      </p:sp>
      <p:sp>
        <p:nvSpPr>
          <p:cNvPr id="127" name="Shape 127"/>
          <p:cNvSpPr txBox="1">
            <a:spLocks noGrp="1"/>
          </p:cNvSpPr>
          <p:nvPr>
            <p:ph type="dt" idx="10"/>
          </p:nvPr>
        </p:nvSpPr>
        <p:spPr>
          <a:xfrm>
            <a:off x="7205132" y="6041362"/>
            <a:ext cx="911938" cy="365125"/>
          </a:xfrm>
          <a:prstGeom prst="rect">
            <a:avLst/>
          </a:prstGeom>
          <a:noFill/>
          <a:ln>
            <a:noFill/>
          </a:ln>
        </p:spPr>
        <p:txBody>
          <a:bodyPr wrap="square" lIns="91425" tIns="91425" rIns="91425" bIns="91425" anchor="ctr" anchorCtr="0"/>
          <a:lstStyle>
            <a:lvl1pPr marL="0" marR="0" lvl="0" indent="0" algn="r" rtl="0">
              <a:lnSpc>
                <a:spcPct val="100000"/>
              </a:lnSpc>
              <a:spcBef>
                <a:spcPts val="0"/>
              </a:spcBef>
              <a:spcAft>
                <a:spcPts val="0"/>
              </a:spcAft>
              <a:buClr>
                <a:srgbClr val="888888"/>
              </a:buClr>
              <a:buSzPct val="155555"/>
              <a:buFont typeface="Trebuchet MS"/>
              <a:buNone/>
              <a:defRPr sz="900" b="0" i="0" u="none" strike="noStrike" cap="none">
                <a:solidFill>
                  <a:srgbClr val="888888"/>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SzPct val="77777"/>
              <a:buFont typeface="Trebuchet MS"/>
              <a:buNone/>
              <a:defRPr sz="1800" b="0" i="0" u="none" strike="noStrike" cap="none">
                <a:solidFill>
                  <a:schemeClr val="dk1"/>
                </a:solidFill>
                <a:latin typeface="Trebuchet MS"/>
                <a:ea typeface="Trebuchet MS"/>
                <a:cs typeface="Trebuchet MS"/>
                <a:sym typeface="Trebuchet MS"/>
              </a:defRPr>
            </a:lvl2pPr>
            <a:lvl3pPr marL="914400" marR="0" lvl="2" indent="0" algn="l" rtl="0">
              <a:lnSpc>
                <a:spcPct val="100000"/>
              </a:lnSpc>
              <a:spcBef>
                <a:spcPts val="0"/>
              </a:spcBef>
              <a:spcAft>
                <a:spcPts val="0"/>
              </a:spcAft>
              <a:buClr>
                <a:schemeClr val="dk1"/>
              </a:buClr>
              <a:buSzPct val="77777"/>
              <a:buFont typeface="Trebuchet MS"/>
              <a:buNone/>
              <a:defRPr sz="1800" b="0" i="0" u="none" strike="noStrike" cap="none">
                <a:solidFill>
                  <a:schemeClr val="dk1"/>
                </a:solidFill>
                <a:latin typeface="Trebuchet MS"/>
                <a:ea typeface="Trebuchet MS"/>
                <a:cs typeface="Trebuchet MS"/>
                <a:sym typeface="Trebuchet MS"/>
              </a:defRPr>
            </a:lvl3pPr>
            <a:lvl4pPr marL="1371600" marR="0" lvl="3" indent="0" algn="l" rtl="0">
              <a:lnSpc>
                <a:spcPct val="100000"/>
              </a:lnSpc>
              <a:spcBef>
                <a:spcPts val="0"/>
              </a:spcBef>
              <a:spcAft>
                <a:spcPts val="0"/>
              </a:spcAft>
              <a:buClr>
                <a:schemeClr val="dk1"/>
              </a:buClr>
              <a:buSzPct val="77777"/>
              <a:buFont typeface="Trebuchet MS"/>
              <a:buNone/>
              <a:defRPr sz="1800" b="0" i="0" u="none" strike="noStrike" cap="none">
                <a:solidFill>
                  <a:schemeClr val="dk1"/>
                </a:solidFill>
                <a:latin typeface="Trebuchet MS"/>
                <a:ea typeface="Trebuchet MS"/>
                <a:cs typeface="Trebuchet MS"/>
                <a:sym typeface="Trebuchet MS"/>
              </a:defRPr>
            </a:lvl4pPr>
            <a:lvl5pPr marL="1828800" marR="0" lvl="4" indent="0" algn="l" rtl="0">
              <a:lnSpc>
                <a:spcPct val="100000"/>
              </a:lnSpc>
              <a:spcBef>
                <a:spcPts val="0"/>
              </a:spcBef>
              <a:spcAft>
                <a:spcPts val="0"/>
              </a:spcAft>
              <a:buClr>
                <a:schemeClr val="dk1"/>
              </a:buClr>
              <a:buSzPct val="77777"/>
              <a:buFont typeface="Trebuchet MS"/>
              <a:buNone/>
              <a:defRPr sz="1800" b="0" i="0" u="none" strike="noStrike" cap="none">
                <a:solidFill>
                  <a:schemeClr val="dk1"/>
                </a:solidFill>
                <a:latin typeface="Trebuchet MS"/>
                <a:ea typeface="Trebuchet MS"/>
                <a:cs typeface="Trebuchet MS"/>
                <a:sym typeface="Trebuchet MS"/>
              </a:defRPr>
            </a:lvl5pPr>
            <a:lvl6pPr marL="2286000" marR="0" lvl="5" indent="0" algn="l" rtl="0">
              <a:lnSpc>
                <a:spcPct val="100000"/>
              </a:lnSpc>
              <a:spcBef>
                <a:spcPts val="0"/>
              </a:spcBef>
              <a:spcAft>
                <a:spcPts val="0"/>
              </a:spcAft>
              <a:buClr>
                <a:schemeClr val="dk1"/>
              </a:buClr>
              <a:buSzPct val="77777"/>
              <a:buFont typeface="Trebuchet MS"/>
              <a:buNone/>
              <a:defRPr sz="1800" b="0" i="0" u="none" strike="noStrike" cap="none">
                <a:solidFill>
                  <a:schemeClr val="dk1"/>
                </a:solidFill>
                <a:latin typeface="Trebuchet MS"/>
                <a:ea typeface="Trebuchet MS"/>
                <a:cs typeface="Trebuchet MS"/>
                <a:sym typeface="Trebuchet MS"/>
              </a:defRPr>
            </a:lvl6pPr>
            <a:lvl7pPr marL="2743200" marR="0" lvl="6" indent="0" algn="l" rtl="0">
              <a:lnSpc>
                <a:spcPct val="100000"/>
              </a:lnSpc>
              <a:spcBef>
                <a:spcPts val="0"/>
              </a:spcBef>
              <a:spcAft>
                <a:spcPts val="0"/>
              </a:spcAft>
              <a:buClr>
                <a:schemeClr val="dk1"/>
              </a:buClr>
              <a:buSzPct val="77777"/>
              <a:buFont typeface="Trebuchet MS"/>
              <a:buNone/>
              <a:defRPr sz="1800" b="0" i="0" u="none" strike="noStrike" cap="none">
                <a:solidFill>
                  <a:schemeClr val="dk1"/>
                </a:solidFill>
                <a:latin typeface="Trebuchet MS"/>
                <a:ea typeface="Trebuchet MS"/>
                <a:cs typeface="Trebuchet MS"/>
                <a:sym typeface="Trebuchet MS"/>
              </a:defRPr>
            </a:lvl7pPr>
            <a:lvl8pPr marL="3200400" marR="0" lvl="7" indent="0" algn="l" rtl="0">
              <a:lnSpc>
                <a:spcPct val="100000"/>
              </a:lnSpc>
              <a:spcBef>
                <a:spcPts val="0"/>
              </a:spcBef>
              <a:spcAft>
                <a:spcPts val="0"/>
              </a:spcAft>
              <a:buClr>
                <a:schemeClr val="dk1"/>
              </a:buClr>
              <a:buSzPct val="77777"/>
              <a:buFont typeface="Trebuchet MS"/>
              <a:buNone/>
              <a:defRPr sz="1800" b="0" i="0" u="none" strike="noStrike" cap="none">
                <a:solidFill>
                  <a:schemeClr val="dk1"/>
                </a:solidFill>
                <a:latin typeface="Trebuchet MS"/>
                <a:ea typeface="Trebuchet MS"/>
                <a:cs typeface="Trebuchet MS"/>
                <a:sym typeface="Trebuchet MS"/>
              </a:defRPr>
            </a:lvl8pPr>
            <a:lvl9pPr marL="3657600" marR="0" lvl="8" indent="0" algn="l" rtl="0">
              <a:lnSpc>
                <a:spcPct val="100000"/>
              </a:lnSpc>
              <a:spcBef>
                <a:spcPts val="0"/>
              </a:spcBef>
              <a:spcAft>
                <a:spcPts val="0"/>
              </a:spcAft>
              <a:buClr>
                <a:schemeClr val="dk1"/>
              </a:buClr>
              <a:buSzPct val="77777"/>
              <a:buFont typeface="Trebuchet MS"/>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28" name="Shape 128"/>
          <p:cNvSpPr txBox="1">
            <a:spLocks noGrp="1"/>
          </p:cNvSpPr>
          <p:nvPr>
            <p:ph type="ftr" idx="11"/>
          </p:nvPr>
        </p:nvSpPr>
        <p:spPr>
          <a:xfrm>
            <a:off x="677333" y="6041362"/>
            <a:ext cx="6297612"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SzPct val="155555"/>
              <a:buFont typeface="Trebuchet MS"/>
              <a:buNone/>
              <a:defRPr sz="900" b="0" i="0" u="none" strike="noStrike" cap="none">
                <a:solidFill>
                  <a:srgbClr val="888888"/>
                </a:solidFill>
                <a:latin typeface="Trebuchet MS"/>
                <a:ea typeface="Trebuchet MS"/>
                <a:cs typeface="Trebuchet MS"/>
                <a:sym typeface="Trebuchet MS"/>
              </a:defRPr>
            </a:lvl1pPr>
            <a:lvl2pPr marL="457200" marR="0" lvl="1" indent="0" algn="l" rtl="0">
              <a:lnSpc>
                <a:spcPct val="100000"/>
              </a:lnSpc>
              <a:spcBef>
                <a:spcPts val="0"/>
              </a:spcBef>
              <a:spcAft>
                <a:spcPts val="0"/>
              </a:spcAft>
              <a:buClr>
                <a:schemeClr val="dk1"/>
              </a:buClr>
              <a:buSzPct val="77777"/>
              <a:buFont typeface="Trebuchet MS"/>
              <a:buNone/>
              <a:defRPr sz="1800" b="0" i="0" u="none" strike="noStrike" cap="none">
                <a:solidFill>
                  <a:schemeClr val="dk1"/>
                </a:solidFill>
                <a:latin typeface="Trebuchet MS"/>
                <a:ea typeface="Trebuchet MS"/>
                <a:cs typeface="Trebuchet MS"/>
                <a:sym typeface="Trebuchet MS"/>
              </a:defRPr>
            </a:lvl2pPr>
            <a:lvl3pPr marL="914400" marR="0" lvl="2" indent="0" algn="l" rtl="0">
              <a:lnSpc>
                <a:spcPct val="100000"/>
              </a:lnSpc>
              <a:spcBef>
                <a:spcPts val="0"/>
              </a:spcBef>
              <a:spcAft>
                <a:spcPts val="0"/>
              </a:spcAft>
              <a:buClr>
                <a:schemeClr val="dk1"/>
              </a:buClr>
              <a:buSzPct val="77777"/>
              <a:buFont typeface="Trebuchet MS"/>
              <a:buNone/>
              <a:defRPr sz="1800" b="0" i="0" u="none" strike="noStrike" cap="none">
                <a:solidFill>
                  <a:schemeClr val="dk1"/>
                </a:solidFill>
                <a:latin typeface="Trebuchet MS"/>
                <a:ea typeface="Trebuchet MS"/>
                <a:cs typeface="Trebuchet MS"/>
                <a:sym typeface="Trebuchet MS"/>
              </a:defRPr>
            </a:lvl3pPr>
            <a:lvl4pPr marL="1371600" marR="0" lvl="3" indent="0" algn="l" rtl="0">
              <a:lnSpc>
                <a:spcPct val="100000"/>
              </a:lnSpc>
              <a:spcBef>
                <a:spcPts val="0"/>
              </a:spcBef>
              <a:spcAft>
                <a:spcPts val="0"/>
              </a:spcAft>
              <a:buClr>
                <a:schemeClr val="dk1"/>
              </a:buClr>
              <a:buSzPct val="77777"/>
              <a:buFont typeface="Trebuchet MS"/>
              <a:buNone/>
              <a:defRPr sz="1800" b="0" i="0" u="none" strike="noStrike" cap="none">
                <a:solidFill>
                  <a:schemeClr val="dk1"/>
                </a:solidFill>
                <a:latin typeface="Trebuchet MS"/>
                <a:ea typeface="Trebuchet MS"/>
                <a:cs typeface="Trebuchet MS"/>
                <a:sym typeface="Trebuchet MS"/>
              </a:defRPr>
            </a:lvl4pPr>
            <a:lvl5pPr marL="1828800" marR="0" lvl="4" indent="0" algn="l" rtl="0">
              <a:lnSpc>
                <a:spcPct val="100000"/>
              </a:lnSpc>
              <a:spcBef>
                <a:spcPts val="0"/>
              </a:spcBef>
              <a:spcAft>
                <a:spcPts val="0"/>
              </a:spcAft>
              <a:buClr>
                <a:schemeClr val="dk1"/>
              </a:buClr>
              <a:buSzPct val="77777"/>
              <a:buFont typeface="Trebuchet MS"/>
              <a:buNone/>
              <a:defRPr sz="1800" b="0" i="0" u="none" strike="noStrike" cap="none">
                <a:solidFill>
                  <a:schemeClr val="dk1"/>
                </a:solidFill>
                <a:latin typeface="Trebuchet MS"/>
                <a:ea typeface="Trebuchet MS"/>
                <a:cs typeface="Trebuchet MS"/>
                <a:sym typeface="Trebuchet MS"/>
              </a:defRPr>
            </a:lvl5pPr>
            <a:lvl6pPr marL="2286000" marR="0" lvl="5" indent="0" algn="l" rtl="0">
              <a:lnSpc>
                <a:spcPct val="100000"/>
              </a:lnSpc>
              <a:spcBef>
                <a:spcPts val="0"/>
              </a:spcBef>
              <a:spcAft>
                <a:spcPts val="0"/>
              </a:spcAft>
              <a:buClr>
                <a:schemeClr val="dk1"/>
              </a:buClr>
              <a:buSzPct val="77777"/>
              <a:buFont typeface="Trebuchet MS"/>
              <a:buNone/>
              <a:defRPr sz="1800" b="0" i="0" u="none" strike="noStrike" cap="none">
                <a:solidFill>
                  <a:schemeClr val="dk1"/>
                </a:solidFill>
                <a:latin typeface="Trebuchet MS"/>
                <a:ea typeface="Trebuchet MS"/>
                <a:cs typeface="Trebuchet MS"/>
                <a:sym typeface="Trebuchet MS"/>
              </a:defRPr>
            </a:lvl6pPr>
            <a:lvl7pPr marL="2743200" marR="0" lvl="6" indent="0" algn="l" rtl="0">
              <a:lnSpc>
                <a:spcPct val="100000"/>
              </a:lnSpc>
              <a:spcBef>
                <a:spcPts val="0"/>
              </a:spcBef>
              <a:spcAft>
                <a:spcPts val="0"/>
              </a:spcAft>
              <a:buClr>
                <a:schemeClr val="dk1"/>
              </a:buClr>
              <a:buSzPct val="77777"/>
              <a:buFont typeface="Trebuchet MS"/>
              <a:buNone/>
              <a:defRPr sz="1800" b="0" i="0" u="none" strike="noStrike" cap="none">
                <a:solidFill>
                  <a:schemeClr val="dk1"/>
                </a:solidFill>
                <a:latin typeface="Trebuchet MS"/>
                <a:ea typeface="Trebuchet MS"/>
                <a:cs typeface="Trebuchet MS"/>
                <a:sym typeface="Trebuchet MS"/>
              </a:defRPr>
            </a:lvl7pPr>
            <a:lvl8pPr marL="3200400" marR="0" lvl="7" indent="0" algn="l" rtl="0">
              <a:lnSpc>
                <a:spcPct val="100000"/>
              </a:lnSpc>
              <a:spcBef>
                <a:spcPts val="0"/>
              </a:spcBef>
              <a:spcAft>
                <a:spcPts val="0"/>
              </a:spcAft>
              <a:buClr>
                <a:schemeClr val="dk1"/>
              </a:buClr>
              <a:buSzPct val="77777"/>
              <a:buFont typeface="Trebuchet MS"/>
              <a:buNone/>
              <a:defRPr sz="1800" b="0" i="0" u="none" strike="noStrike" cap="none">
                <a:solidFill>
                  <a:schemeClr val="dk1"/>
                </a:solidFill>
                <a:latin typeface="Trebuchet MS"/>
                <a:ea typeface="Trebuchet MS"/>
                <a:cs typeface="Trebuchet MS"/>
                <a:sym typeface="Trebuchet MS"/>
              </a:defRPr>
            </a:lvl8pPr>
            <a:lvl9pPr marL="3657600" marR="0" lvl="8" indent="0" algn="l" rtl="0">
              <a:lnSpc>
                <a:spcPct val="100000"/>
              </a:lnSpc>
              <a:spcBef>
                <a:spcPts val="0"/>
              </a:spcBef>
              <a:spcAft>
                <a:spcPts val="0"/>
              </a:spcAft>
              <a:buClr>
                <a:schemeClr val="dk1"/>
              </a:buClr>
              <a:buSzPct val="77777"/>
              <a:buFont typeface="Trebuchet MS"/>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29" name="Shape 129"/>
          <p:cNvSpPr txBox="1">
            <a:spLocks noGrp="1"/>
          </p:cNvSpPr>
          <p:nvPr>
            <p:ph type="sldNum" idx="12"/>
          </p:nvPr>
        </p:nvSpPr>
        <p:spPr>
          <a:xfrm>
            <a:off x="8590663" y="6041362"/>
            <a:ext cx="683339" cy="365125"/>
          </a:xfrm>
          <a:prstGeom prst="rect">
            <a:avLst/>
          </a:prstGeom>
          <a:noFill/>
          <a:ln>
            <a:noFill/>
          </a:ln>
        </p:spPr>
        <p:txBody>
          <a:bodyPr wrap="square" lIns="91425" tIns="45700" rIns="91425" bIns="45700" anchor="ctr" anchorCtr="0">
            <a:noAutofit/>
          </a:bodyPr>
          <a:lstStyle/>
          <a:p>
            <a:pPr marL="0" marR="0" lvl="0" indent="0" algn="r" rtl="0">
              <a:lnSpc>
                <a:spcPct val="100000"/>
              </a:lnSpc>
              <a:spcBef>
                <a:spcPts val="0"/>
              </a:spcBef>
              <a:spcAft>
                <a:spcPts val="0"/>
              </a:spcAft>
              <a:buClr>
                <a:schemeClr val="accent1"/>
              </a:buClr>
              <a:buSzPct val="25000"/>
              <a:buFont typeface="Trebuchet MS"/>
              <a:buNone/>
            </a:pPr>
            <a:fld id="{00000000-1234-1234-1234-123412341234}" type="slidenum">
              <a:rPr lang="en-US" sz="900" b="0" i="0" u="none" strike="noStrike" cap="none">
                <a:solidFill>
                  <a:schemeClr val="accent1"/>
                </a:solidFill>
                <a:latin typeface="Trebuchet MS"/>
                <a:ea typeface="Trebuchet MS"/>
                <a:cs typeface="Trebuchet MS"/>
                <a:sym typeface="Trebuchet MS"/>
              </a:rPr>
              <a:t>‹#›</a:t>
            </a:fld>
            <a:endParaRPr lang="en-US" sz="900" b="0" i="0" u="none" strike="noStrike" cap="none">
              <a:solidFill>
                <a:schemeClr val="accent1"/>
              </a:solidFill>
              <a:latin typeface="Trebuchet MS"/>
              <a:ea typeface="Trebuchet MS"/>
              <a:cs typeface="Trebuchet MS"/>
              <a:sym typeface="Trebuchet MS"/>
            </a:endParaRPr>
          </a:p>
        </p:txBody>
      </p:sp>
    </p:spTree>
    <p:extLst>
      <p:ext uri="{BB962C8B-B14F-4D97-AF65-F5344CB8AC3E}">
        <p14:creationId xmlns:p14="http://schemas.microsoft.com/office/powerpoint/2010/main" val="50890606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604550-244D-9E45-A873-8E5D51DD630D}" type="datetimeFigureOut">
              <a:rPr lang="en-US" smtClean="0"/>
              <a:t>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116E80-6F51-AE4B-BC62-B3A8F534A145}" type="slidenum">
              <a:rPr lang="en-US" smtClean="0"/>
              <a:t>‹#›</a:t>
            </a:fld>
            <a:endParaRPr lang="en-US"/>
          </a:p>
        </p:txBody>
      </p:sp>
    </p:spTree>
    <p:extLst>
      <p:ext uri="{BB962C8B-B14F-4D97-AF65-F5344CB8AC3E}">
        <p14:creationId xmlns:p14="http://schemas.microsoft.com/office/powerpoint/2010/main" val="712780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604550-244D-9E45-A873-8E5D51DD630D}" type="datetimeFigureOut">
              <a:rPr lang="en-US" smtClean="0"/>
              <a:t>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116E80-6F51-AE4B-BC62-B3A8F534A145}" type="slidenum">
              <a:rPr lang="en-US" smtClean="0"/>
              <a:t>‹#›</a:t>
            </a:fld>
            <a:endParaRPr lang="en-US"/>
          </a:p>
        </p:txBody>
      </p:sp>
    </p:spTree>
    <p:extLst>
      <p:ext uri="{BB962C8B-B14F-4D97-AF65-F5344CB8AC3E}">
        <p14:creationId xmlns:p14="http://schemas.microsoft.com/office/powerpoint/2010/main" val="10442655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0604550-244D-9E45-A873-8E5D51DD630D}" type="datetimeFigureOut">
              <a:rPr lang="en-US" smtClean="0"/>
              <a:t>1/23/2021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116E80-6F51-AE4B-BC62-B3A8F534A145}" type="slidenum">
              <a:rPr lang="en-US" smtClean="0"/>
              <a:t>‹#›</a:t>
            </a:fld>
            <a:endParaRPr lang="en-US"/>
          </a:p>
        </p:txBody>
      </p:sp>
    </p:spTree>
    <p:extLst>
      <p:ext uri="{BB962C8B-B14F-4D97-AF65-F5344CB8AC3E}">
        <p14:creationId xmlns:p14="http://schemas.microsoft.com/office/powerpoint/2010/main" val="1734063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0604550-244D-9E45-A873-8E5D51DD630D}" type="datetimeFigureOut">
              <a:rPr lang="en-US" smtClean="0"/>
              <a:t>1/23/2021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116E80-6F51-AE4B-BC62-B3A8F534A145}" type="slidenum">
              <a:rPr lang="en-US" smtClean="0"/>
              <a:t>‹#›</a:t>
            </a:fld>
            <a:endParaRPr lang="en-US"/>
          </a:p>
        </p:txBody>
      </p:sp>
    </p:spTree>
    <p:extLst>
      <p:ext uri="{BB962C8B-B14F-4D97-AF65-F5344CB8AC3E}">
        <p14:creationId xmlns:p14="http://schemas.microsoft.com/office/powerpoint/2010/main" val="901074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0604550-244D-9E45-A873-8E5D51DD630D}" type="datetimeFigureOut">
              <a:rPr lang="en-US" smtClean="0"/>
              <a:t>1/23/2021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116E80-6F51-AE4B-BC62-B3A8F534A145}" type="slidenum">
              <a:rPr lang="en-US" smtClean="0"/>
              <a:t>‹#›</a:t>
            </a:fld>
            <a:endParaRPr lang="en-US"/>
          </a:p>
        </p:txBody>
      </p:sp>
    </p:spTree>
    <p:extLst>
      <p:ext uri="{BB962C8B-B14F-4D97-AF65-F5344CB8AC3E}">
        <p14:creationId xmlns:p14="http://schemas.microsoft.com/office/powerpoint/2010/main" val="302173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604550-244D-9E45-A873-8E5D51DD630D}" type="datetimeFigureOut">
              <a:rPr lang="en-US" smtClean="0"/>
              <a:t>1/23/2021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116E80-6F51-AE4B-BC62-B3A8F534A145}" type="slidenum">
              <a:rPr lang="en-US" smtClean="0"/>
              <a:t>‹#›</a:t>
            </a:fld>
            <a:endParaRPr lang="en-US"/>
          </a:p>
        </p:txBody>
      </p:sp>
    </p:spTree>
    <p:extLst>
      <p:ext uri="{BB962C8B-B14F-4D97-AF65-F5344CB8AC3E}">
        <p14:creationId xmlns:p14="http://schemas.microsoft.com/office/powerpoint/2010/main" val="1985580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604550-244D-9E45-A873-8E5D51DD630D}" type="datetimeFigureOut">
              <a:rPr lang="en-US" smtClean="0"/>
              <a:t>1/23/2021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116E80-6F51-AE4B-BC62-B3A8F534A145}" type="slidenum">
              <a:rPr lang="en-US" smtClean="0"/>
              <a:t>‹#›</a:t>
            </a:fld>
            <a:endParaRPr lang="en-US"/>
          </a:p>
        </p:txBody>
      </p:sp>
    </p:spTree>
    <p:extLst>
      <p:ext uri="{BB962C8B-B14F-4D97-AF65-F5344CB8AC3E}">
        <p14:creationId xmlns:p14="http://schemas.microsoft.com/office/powerpoint/2010/main" val="1905913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604550-244D-9E45-A873-8E5D51DD630D}" type="datetimeFigureOut">
              <a:rPr lang="en-US" smtClean="0"/>
              <a:t>1/23/2021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116E80-6F51-AE4B-BC62-B3A8F534A145}" type="slidenum">
              <a:rPr lang="en-US" smtClean="0"/>
              <a:t>‹#›</a:t>
            </a:fld>
            <a:endParaRPr lang="en-US"/>
          </a:p>
        </p:txBody>
      </p:sp>
    </p:spTree>
    <p:extLst>
      <p:ext uri="{BB962C8B-B14F-4D97-AF65-F5344CB8AC3E}">
        <p14:creationId xmlns:p14="http://schemas.microsoft.com/office/powerpoint/2010/main" val="816233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604550-244D-9E45-A873-8E5D51DD630D}" type="datetimeFigureOut">
              <a:rPr lang="en-US" smtClean="0"/>
              <a:t>1/23/2021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116E80-6F51-AE4B-BC62-B3A8F534A145}" type="slidenum">
              <a:rPr lang="en-US" smtClean="0"/>
              <a:t>‹#›</a:t>
            </a:fld>
            <a:endParaRPr lang="en-US"/>
          </a:p>
        </p:txBody>
      </p:sp>
    </p:spTree>
    <p:extLst>
      <p:ext uri="{BB962C8B-B14F-4D97-AF65-F5344CB8AC3E}">
        <p14:creationId xmlns:p14="http://schemas.microsoft.com/office/powerpoint/2010/main" val="18792476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hyperlink" Target="https://www.theglobeandmail.com/news/national/education/college-university-students-feel-stress-anxiety-have-suicidal-thoughts-survey-reveals/article12613742/"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0a (1).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920397" y="525091"/>
            <a:ext cx="10558404" cy="5938968"/>
          </a:xfrm>
        </p:spPr>
      </p:pic>
    </p:spTree>
    <p:extLst>
      <p:ext uri="{BB962C8B-B14F-4D97-AF65-F5344CB8AC3E}">
        <p14:creationId xmlns:p14="http://schemas.microsoft.com/office/powerpoint/2010/main" val="20408737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4EE00D-9706-4F22-8EA3-FE720DDB85BC}"/>
              </a:ext>
            </a:extLst>
          </p:cNvPr>
          <p:cNvSpPr>
            <a:spLocks noGrp="1"/>
          </p:cNvSpPr>
          <p:nvPr>
            <p:ph idx="1"/>
          </p:nvPr>
        </p:nvSpPr>
        <p:spPr>
          <a:xfrm>
            <a:off x="838199" y="3046565"/>
            <a:ext cx="10515600" cy="673768"/>
          </a:xfrm>
        </p:spPr>
        <p:txBody>
          <a:bodyPr anchor="ctr">
            <a:normAutofit/>
          </a:bodyPr>
          <a:lstStyle/>
          <a:p>
            <a:pPr marL="0" lvl="0" indent="0" algn="ctr">
              <a:buNone/>
            </a:pPr>
            <a:r>
              <a:rPr lang="en-US" b="1" dirty="0">
                <a:solidFill>
                  <a:schemeClr val="dk1"/>
                </a:solidFill>
                <a:latin typeface="Garamond"/>
                <a:ea typeface="Garamond"/>
                <a:cs typeface="Garamond"/>
                <a:sym typeface="Garamond"/>
              </a:rPr>
              <a:t>$25,000 Currently Invested </a:t>
            </a:r>
          </a:p>
          <a:p>
            <a:pPr marL="0" lvl="0" indent="0" algn="ctr">
              <a:buNone/>
            </a:pPr>
            <a:endParaRPr lang="en-US" b="1" dirty="0">
              <a:solidFill>
                <a:schemeClr val="dk1"/>
              </a:solidFill>
              <a:latin typeface="Garamond"/>
              <a:ea typeface="Garamond"/>
              <a:cs typeface="Garamond"/>
              <a:sym typeface="Garamond"/>
            </a:endParaRPr>
          </a:p>
          <a:p>
            <a:pPr marL="514350" indent="-514350" fontAlgn="base">
              <a:buFont typeface="+mj-lt"/>
              <a:buAutoNum type="arabicPeriod"/>
            </a:pPr>
            <a:endParaRPr lang="en-CA" sz="2000" dirty="0">
              <a:latin typeface="Garamond" charset="0"/>
              <a:ea typeface="Garamond" charset="0"/>
              <a:cs typeface="Garamond" charset="0"/>
            </a:endParaRPr>
          </a:p>
          <a:p>
            <a:pPr fontAlgn="base"/>
            <a:endParaRPr lang="en-CA" dirty="0"/>
          </a:p>
          <a:p>
            <a:endParaRPr lang="en-US" dirty="0"/>
          </a:p>
        </p:txBody>
      </p:sp>
      <p:sp>
        <p:nvSpPr>
          <p:cNvPr id="6" name="Shape 214"/>
          <p:cNvSpPr/>
          <p:nvPr/>
        </p:nvSpPr>
        <p:spPr>
          <a:xfrm rot="5400000">
            <a:off x="5518482" y="-5518484"/>
            <a:ext cx="1155031" cy="12191999"/>
          </a:xfrm>
          <a:prstGeom prst="rect">
            <a:avLst/>
          </a:prstGeom>
          <a:solidFill>
            <a:schemeClr val="tx1"/>
          </a:solidFill>
          <a:ln w="25400" cap="flat" cmpd="sng">
            <a:solidFill>
              <a:srgbClr val="020202"/>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7" name="Title 1">
            <a:extLst>
              <a:ext uri="{FF2B5EF4-FFF2-40B4-BE49-F238E27FC236}">
                <a16:creationId xmlns:a16="http://schemas.microsoft.com/office/drawing/2014/main" id="{EB226F68-6A29-4BDA-96BC-2B95D753DBE9}"/>
              </a:ext>
            </a:extLst>
          </p:cNvPr>
          <p:cNvSpPr txBox="1">
            <a:spLocks/>
          </p:cNvSpPr>
          <p:nvPr/>
        </p:nvSpPr>
        <p:spPr>
          <a:xfrm>
            <a:off x="550978" y="-34200"/>
            <a:ext cx="10802821" cy="1558199"/>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900" b="1" dirty="0">
                <a:latin typeface="Garamond" charset="0"/>
                <a:ea typeface="Garamond" charset="0"/>
                <a:cs typeface="Garamond" charset="0"/>
              </a:rPr>
            </a:br>
            <a:r>
              <a:rPr lang="en-US" sz="5300" b="1" dirty="0">
                <a:solidFill>
                  <a:schemeClr val="bg1"/>
                </a:solidFill>
                <a:latin typeface="Garamond" charset="0"/>
                <a:ea typeface="Garamond" charset="0"/>
                <a:cs typeface="Garamond" charset="0"/>
              </a:rPr>
              <a:t>Financial Strategic Plan</a:t>
            </a:r>
            <a:br>
              <a:rPr lang="en-US" sz="5300" dirty="0"/>
            </a:br>
            <a:endParaRPr lang="en-US" sz="5300" dirty="0"/>
          </a:p>
        </p:txBody>
      </p:sp>
      <p:sp>
        <p:nvSpPr>
          <p:cNvPr id="8" name="Shape 586"/>
          <p:cNvSpPr txBox="1"/>
          <p:nvPr/>
        </p:nvSpPr>
        <p:spPr>
          <a:xfrm>
            <a:off x="2686047" y="6591534"/>
            <a:ext cx="6819900" cy="532932"/>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600" dirty="0">
                <a:latin typeface="Garamond" charset="0"/>
                <a:ea typeface="Garamond" charset="0"/>
                <a:cs typeface="Garamond" charset="0"/>
                <a:sym typeface="Times New Roman"/>
              </a:rPr>
              <a:t>Financial Strategic Plan</a:t>
            </a:r>
          </a:p>
          <a:p>
            <a:pPr marL="0" marR="0" lvl="0" indent="0" algn="ctr" rtl="0">
              <a:spcBef>
                <a:spcPts val="0"/>
              </a:spcBef>
              <a:buSzPct val="25000"/>
              <a:buNone/>
            </a:pPr>
            <a:endParaRPr lang="en-US" sz="1600" dirty="0">
              <a:solidFill>
                <a:schemeClr val="bg1"/>
              </a:solidFill>
              <a:latin typeface="Garamond" charset="0"/>
              <a:ea typeface="Garamond" charset="0"/>
              <a:cs typeface="Garamond" charset="0"/>
              <a:sym typeface="Times New Roman"/>
            </a:endParaRPr>
          </a:p>
          <a:p>
            <a:pPr marL="0" marR="0" lvl="0" indent="0" algn="ctr" rtl="0">
              <a:spcBef>
                <a:spcPts val="0"/>
              </a:spcBef>
              <a:buSzPct val="25000"/>
              <a:buNone/>
            </a:pPr>
            <a:r>
              <a:rPr lang="en-US" dirty="0">
                <a:latin typeface="Trebuchet MS" charset="0"/>
                <a:ea typeface="Trebuchet MS" charset="0"/>
                <a:cs typeface="Trebuchet MS" charset="0"/>
                <a:sym typeface="Trebuchet MS"/>
              </a:rPr>
              <a:t> </a:t>
            </a:r>
          </a:p>
        </p:txBody>
      </p:sp>
      <p:sp>
        <p:nvSpPr>
          <p:cNvPr id="10" name="Content Placeholder 2">
            <a:extLst>
              <a:ext uri="{FF2B5EF4-FFF2-40B4-BE49-F238E27FC236}">
                <a16:creationId xmlns:a16="http://schemas.microsoft.com/office/drawing/2014/main" id="{F44EE00D-9706-4F22-8EA3-FE720DDB85BC}"/>
              </a:ext>
            </a:extLst>
          </p:cNvPr>
          <p:cNvSpPr txBox="1">
            <a:spLocks/>
          </p:cNvSpPr>
          <p:nvPr/>
        </p:nvSpPr>
        <p:spPr>
          <a:xfrm>
            <a:off x="838199" y="4873931"/>
            <a:ext cx="10515600" cy="67376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b="1" dirty="0">
                <a:solidFill>
                  <a:schemeClr val="dk1"/>
                </a:solidFill>
                <a:latin typeface="Garamond"/>
                <a:ea typeface="Garamond"/>
                <a:cs typeface="Garamond"/>
                <a:sym typeface="Garamond"/>
              </a:rPr>
              <a:t>2 Stage Financial Plan</a:t>
            </a:r>
          </a:p>
          <a:p>
            <a:pPr marL="0" indent="0" algn="ctr">
              <a:buFont typeface="Arial"/>
              <a:buNone/>
            </a:pPr>
            <a:endParaRPr lang="en-US" b="1" dirty="0">
              <a:solidFill>
                <a:schemeClr val="dk1"/>
              </a:solidFill>
              <a:latin typeface="Garamond"/>
              <a:ea typeface="Garamond"/>
              <a:cs typeface="Garamond"/>
              <a:sym typeface="Garamond"/>
            </a:endParaRPr>
          </a:p>
          <a:p>
            <a:pPr marL="514350" indent="-514350" fontAlgn="base">
              <a:buFont typeface="+mj-lt"/>
              <a:buAutoNum type="arabicPeriod"/>
            </a:pPr>
            <a:endParaRPr lang="en-CA" sz="2000" dirty="0">
              <a:latin typeface="Garamond" charset="0"/>
              <a:ea typeface="Garamond" charset="0"/>
              <a:cs typeface="Garamond" charset="0"/>
            </a:endParaRPr>
          </a:p>
          <a:p>
            <a:pPr fontAlgn="base"/>
            <a:endParaRPr lang="en-CA" dirty="0"/>
          </a:p>
          <a:p>
            <a:endParaRPr lang="en-US" dirty="0"/>
          </a:p>
        </p:txBody>
      </p:sp>
    </p:spTree>
    <p:extLst>
      <p:ext uri="{BB962C8B-B14F-4D97-AF65-F5344CB8AC3E}">
        <p14:creationId xmlns:p14="http://schemas.microsoft.com/office/powerpoint/2010/main" val="126294127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86410F-CADD-456E-89F5-F09F37084630}"/>
              </a:ext>
            </a:extLst>
          </p:cNvPr>
          <p:cNvSpPr>
            <a:spLocks noGrp="1"/>
          </p:cNvSpPr>
          <p:nvPr>
            <p:ph idx="1"/>
          </p:nvPr>
        </p:nvSpPr>
        <p:spPr>
          <a:xfrm>
            <a:off x="990600" y="3268980"/>
            <a:ext cx="10515600" cy="2114160"/>
          </a:xfrm>
        </p:spPr>
        <p:txBody>
          <a:bodyPr>
            <a:normAutofit fontScale="92500" lnSpcReduction="10000"/>
          </a:bodyPr>
          <a:lstStyle/>
          <a:p>
            <a:pPr marL="0" lvl="0" indent="0">
              <a:buNone/>
            </a:pPr>
            <a:endParaRPr lang="en-CA" sz="3000" u="sng" cap="small" dirty="0">
              <a:latin typeface="Garamond" charset="0"/>
              <a:ea typeface="Garamond" charset="0"/>
              <a:cs typeface="Garamond" charset="0"/>
            </a:endParaRPr>
          </a:p>
          <a:p>
            <a:pPr marL="0" indent="0">
              <a:buNone/>
            </a:pPr>
            <a:endParaRPr lang="en-CA" cap="small" dirty="0">
              <a:latin typeface="Garamond" charset="0"/>
              <a:ea typeface="Garamond" charset="0"/>
              <a:cs typeface="Garamond" charset="0"/>
            </a:endParaRPr>
          </a:p>
          <a:p>
            <a:pPr marL="0" indent="0">
              <a:buNone/>
            </a:pPr>
            <a:r>
              <a:rPr lang="en-CA" u="sng" cap="small" dirty="0">
                <a:latin typeface="Garamond" charset="0"/>
                <a:ea typeface="Garamond" charset="0"/>
                <a:cs typeface="Garamond" charset="0"/>
              </a:rPr>
              <a:t>Phase 2: Long-Term Objective</a:t>
            </a:r>
            <a:endParaRPr lang="en-CA" cap="small" dirty="0">
              <a:latin typeface="Garamond" charset="0"/>
              <a:ea typeface="Garamond" charset="0"/>
              <a:cs typeface="Garamond" charset="0"/>
            </a:endParaRPr>
          </a:p>
          <a:p>
            <a:pPr marL="0" lvl="0" indent="0">
              <a:buNone/>
            </a:pPr>
            <a:r>
              <a:rPr lang="en-US" sz="2400" b="1" dirty="0">
                <a:solidFill>
                  <a:schemeClr val="dk1"/>
                </a:solidFill>
                <a:latin typeface="Garamond"/>
                <a:ea typeface="Garamond"/>
                <a:cs typeface="Garamond"/>
                <a:sym typeface="Garamond"/>
              </a:rPr>
              <a:t>Acquire a $50,0000 Loan from BDC</a:t>
            </a:r>
          </a:p>
          <a:p>
            <a:pPr marL="0" indent="0">
              <a:buNone/>
            </a:pPr>
            <a:r>
              <a:rPr lang="en-CA" sz="2400" dirty="0">
                <a:latin typeface="Garamond" charset="0"/>
                <a:ea typeface="Garamond" charset="0"/>
                <a:cs typeface="Garamond" charset="0"/>
              </a:rPr>
              <a:t>Why: </a:t>
            </a:r>
            <a:r>
              <a:rPr lang="en-CA" sz="2400" i="1" dirty="0">
                <a:latin typeface="Garamond" charset="0"/>
                <a:ea typeface="Garamond" charset="0"/>
                <a:cs typeface="Garamond" charset="0"/>
              </a:rPr>
              <a:t>Expand Operations, Purchase Assets &amp; Increase Marketing</a:t>
            </a:r>
            <a:endParaRPr lang="en-CA" sz="2400" dirty="0">
              <a:latin typeface="Garamond" charset="0"/>
              <a:ea typeface="Garamond" charset="0"/>
              <a:cs typeface="Garamond" charset="0"/>
            </a:endParaRPr>
          </a:p>
        </p:txBody>
      </p:sp>
      <p:sp>
        <p:nvSpPr>
          <p:cNvPr id="11" name="Shape 214"/>
          <p:cNvSpPr/>
          <p:nvPr/>
        </p:nvSpPr>
        <p:spPr>
          <a:xfrm rot="5400000">
            <a:off x="5518485" y="-5518484"/>
            <a:ext cx="1155031" cy="12191999"/>
          </a:xfrm>
          <a:prstGeom prst="rect">
            <a:avLst/>
          </a:prstGeom>
          <a:solidFill>
            <a:schemeClr val="tx1"/>
          </a:solidFill>
          <a:ln w="25400" cap="flat" cmpd="sng">
            <a:solidFill>
              <a:srgbClr val="020202"/>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 name="Title 1">
            <a:extLst>
              <a:ext uri="{FF2B5EF4-FFF2-40B4-BE49-F238E27FC236}">
                <a16:creationId xmlns:a16="http://schemas.microsoft.com/office/drawing/2014/main" id="{84A34FC7-0F04-4CBD-8125-0828D89ED738}"/>
              </a:ext>
            </a:extLst>
          </p:cNvPr>
          <p:cNvSpPr>
            <a:spLocks noGrp="1"/>
          </p:cNvSpPr>
          <p:nvPr>
            <p:ph type="title"/>
          </p:nvPr>
        </p:nvSpPr>
        <p:spPr>
          <a:xfrm>
            <a:off x="707571" y="0"/>
            <a:ext cx="10515600" cy="1325563"/>
          </a:xfrm>
        </p:spPr>
        <p:txBody>
          <a:bodyPr/>
          <a:lstStyle/>
          <a:p>
            <a:r>
              <a:rPr lang="en-US" b="1" dirty="0">
                <a:solidFill>
                  <a:schemeClr val="bg1"/>
                </a:solidFill>
                <a:latin typeface="Garamond" charset="0"/>
                <a:ea typeface="Garamond" charset="0"/>
                <a:cs typeface="Garamond" charset="0"/>
              </a:rPr>
              <a:t>Financial Strategic Plan</a:t>
            </a:r>
          </a:p>
        </p:txBody>
      </p:sp>
      <p:sp>
        <p:nvSpPr>
          <p:cNvPr id="12" name="Shape 603"/>
          <p:cNvSpPr/>
          <p:nvPr/>
        </p:nvSpPr>
        <p:spPr>
          <a:xfrm>
            <a:off x="1" y="6434700"/>
            <a:ext cx="12192000" cy="423300"/>
          </a:xfrm>
          <a:prstGeom prst="rect">
            <a:avLst/>
          </a:prstGeom>
          <a:solidFill>
            <a:schemeClr val="tx1"/>
          </a:solidFill>
          <a:ln w="25400" cap="flat" cmpd="sng">
            <a:solidFill>
              <a:srgbClr val="020202"/>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400" b="0" i="0" u="none" strike="noStrike" cap="none">
              <a:solidFill>
                <a:schemeClr val="lt1"/>
              </a:solidFill>
              <a:latin typeface="Arial"/>
              <a:ea typeface="Arial"/>
              <a:cs typeface="Arial"/>
              <a:sym typeface="Arial"/>
            </a:endParaRPr>
          </a:p>
        </p:txBody>
      </p:sp>
      <p:sp>
        <p:nvSpPr>
          <p:cNvPr id="4" name="Shape 586"/>
          <p:cNvSpPr txBox="1"/>
          <p:nvPr/>
        </p:nvSpPr>
        <p:spPr>
          <a:xfrm>
            <a:off x="2686050" y="6591534"/>
            <a:ext cx="6819900" cy="532932"/>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600" dirty="0">
                <a:solidFill>
                  <a:schemeClr val="bg1"/>
                </a:solidFill>
                <a:latin typeface="Garamond" charset="0"/>
                <a:ea typeface="Garamond" charset="0"/>
                <a:cs typeface="Garamond" charset="0"/>
                <a:sym typeface="Times New Roman"/>
              </a:rPr>
              <a:t>Financial Strategic Plan</a:t>
            </a:r>
          </a:p>
          <a:p>
            <a:pPr marL="0" marR="0" lvl="0" indent="0" algn="ctr" rtl="0">
              <a:spcBef>
                <a:spcPts val="0"/>
              </a:spcBef>
              <a:buSzPct val="25000"/>
              <a:buNone/>
            </a:pPr>
            <a:endParaRPr lang="en-US" sz="1600" dirty="0">
              <a:solidFill>
                <a:schemeClr val="bg1"/>
              </a:solidFill>
              <a:latin typeface="Garamond" charset="0"/>
              <a:ea typeface="Garamond" charset="0"/>
              <a:cs typeface="Garamond" charset="0"/>
              <a:sym typeface="Times New Roman"/>
            </a:endParaRPr>
          </a:p>
          <a:p>
            <a:pPr marL="0" marR="0" lvl="0" indent="0" algn="ctr" rtl="0">
              <a:spcBef>
                <a:spcPts val="0"/>
              </a:spcBef>
              <a:buSzPct val="25000"/>
              <a:buNone/>
            </a:pPr>
            <a:r>
              <a:rPr lang="en-US" dirty="0">
                <a:latin typeface="Trebuchet MS" charset="0"/>
                <a:ea typeface="Trebuchet MS" charset="0"/>
                <a:cs typeface="Trebuchet MS" charset="0"/>
                <a:sym typeface="Trebuchet MS"/>
              </a:rPr>
              <a:t> </a:t>
            </a:r>
          </a:p>
        </p:txBody>
      </p:sp>
      <p:sp>
        <p:nvSpPr>
          <p:cNvPr id="7" name="Content Placeholder 2">
            <a:extLst>
              <a:ext uri="{FF2B5EF4-FFF2-40B4-BE49-F238E27FC236}">
                <a16:creationId xmlns:a16="http://schemas.microsoft.com/office/drawing/2014/main" id="{8886410F-CADD-456E-89F5-F09F37084630}"/>
              </a:ext>
            </a:extLst>
          </p:cNvPr>
          <p:cNvSpPr txBox="1">
            <a:spLocks/>
          </p:cNvSpPr>
          <p:nvPr/>
        </p:nvSpPr>
        <p:spPr>
          <a:xfrm>
            <a:off x="990600" y="1477963"/>
            <a:ext cx="10515600" cy="22939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endParaRPr lang="en-CA" sz="3000" u="sng" cap="small" dirty="0">
              <a:latin typeface="Garamond" charset="0"/>
              <a:ea typeface="Garamond" charset="0"/>
              <a:cs typeface="Garamond" charset="0"/>
            </a:endParaRPr>
          </a:p>
          <a:p>
            <a:pPr marL="0" indent="0">
              <a:buFont typeface="Arial"/>
              <a:buNone/>
            </a:pPr>
            <a:r>
              <a:rPr lang="en-CA" sz="3000" u="sng" cap="small" dirty="0">
                <a:latin typeface="Garamond" charset="0"/>
                <a:ea typeface="Garamond" charset="0"/>
                <a:cs typeface="Garamond" charset="0"/>
              </a:rPr>
              <a:t>Phase 1: Short-Term Objective</a:t>
            </a:r>
            <a:endParaRPr lang="en-CA" sz="3000" cap="small" dirty="0">
              <a:latin typeface="Garamond" charset="0"/>
              <a:ea typeface="Garamond" charset="0"/>
              <a:cs typeface="Garamond" charset="0"/>
            </a:endParaRPr>
          </a:p>
          <a:p>
            <a:pPr marL="0" indent="0">
              <a:buFont typeface="Arial"/>
              <a:buNone/>
            </a:pPr>
            <a:r>
              <a:rPr lang="en-US" sz="2400" b="1" dirty="0">
                <a:solidFill>
                  <a:schemeClr val="dk1"/>
                </a:solidFill>
                <a:latin typeface="Garamond"/>
                <a:ea typeface="Garamond"/>
                <a:cs typeface="Garamond"/>
                <a:sym typeface="Garamond"/>
              </a:rPr>
              <a:t>Seek A $15,000 Loan from </a:t>
            </a:r>
            <a:r>
              <a:rPr lang="en-US" sz="2400" b="1" dirty="0" err="1">
                <a:solidFill>
                  <a:schemeClr val="dk1"/>
                </a:solidFill>
                <a:latin typeface="Garamond"/>
                <a:ea typeface="Garamond"/>
                <a:cs typeface="Garamond"/>
                <a:sym typeface="Garamond"/>
              </a:rPr>
              <a:t>Futurpreneur</a:t>
            </a:r>
            <a:endParaRPr lang="en-US" sz="2400" b="1" dirty="0">
              <a:solidFill>
                <a:schemeClr val="dk1"/>
              </a:solidFill>
              <a:latin typeface="Garamond"/>
              <a:ea typeface="Garamond"/>
              <a:cs typeface="Garamond"/>
              <a:sym typeface="Garamond"/>
            </a:endParaRPr>
          </a:p>
          <a:p>
            <a:pPr marL="0" indent="0">
              <a:buNone/>
            </a:pPr>
            <a:r>
              <a:rPr lang="en-CA" sz="2400" dirty="0">
                <a:latin typeface="Garamond" charset="0"/>
                <a:ea typeface="Garamond" charset="0"/>
                <a:cs typeface="Garamond" charset="0"/>
              </a:rPr>
              <a:t>Why: </a:t>
            </a:r>
            <a:r>
              <a:rPr lang="en-CA" sz="2400" i="1" dirty="0">
                <a:latin typeface="Garamond" charset="0"/>
                <a:ea typeface="Garamond" charset="0"/>
                <a:cs typeface="Garamond" charset="0"/>
              </a:rPr>
              <a:t>Operational Costs &amp; Asset Acquisition</a:t>
            </a:r>
            <a:endParaRPr lang="en-CA" sz="2400" dirty="0">
              <a:latin typeface="Garamond" charset="0"/>
              <a:ea typeface="Garamond" charset="0"/>
              <a:cs typeface="Garamond" charset="0"/>
            </a:endParaRPr>
          </a:p>
          <a:p>
            <a:pPr marL="0" indent="0">
              <a:buFont typeface="Arial"/>
              <a:buNone/>
            </a:pPr>
            <a:endParaRPr lang="en-CA" cap="small" dirty="0">
              <a:latin typeface="Garamond" charset="0"/>
              <a:ea typeface="Garamond" charset="0"/>
              <a:cs typeface="Garamond" charset="0"/>
            </a:endParaRPr>
          </a:p>
        </p:txBody>
      </p:sp>
    </p:spTree>
    <p:extLst>
      <p:ext uri="{BB962C8B-B14F-4D97-AF65-F5344CB8AC3E}">
        <p14:creationId xmlns:p14="http://schemas.microsoft.com/office/powerpoint/2010/main" val="28170389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214"/>
          <p:cNvSpPr/>
          <p:nvPr/>
        </p:nvSpPr>
        <p:spPr>
          <a:xfrm rot="5400000">
            <a:off x="5518485" y="-5518484"/>
            <a:ext cx="1155031" cy="12191999"/>
          </a:xfrm>
          <a:prstGeom prst="rect">
            <a:avLst/>
          </a:prstGeom>
          <a:solidFill>
            <a:schemeClr val="tx1"/>
          </a:solidFill>
          <a:ln w="25400" cap="flat" cmpd="sng">
            <a:solidFill>
              <a:srgbClr val="020202"/>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 name="Title 1">
            <a:extLst>
              <a:ext uri="{FF2B5EF4-FFF2-40B4-BE49-F238E27FC236}">
                <a16:creationId xmlns:a16="http://schemas.microsoft.com/office/drawing/2014/main" id="{84A34FC7-0F04-4CBD-8125-0828D89ED738}"/>
              </a:ext>
            </a:extLst>
          </p:cNvPr>
          <p:cNvSpPr>
            <a:spLocks noGrp="1"/>
          </p:cNvSpPr>
          <p:nvPr>
            <p:ph type="title"/>
          </p:nvPr>
        </p:nvSpPr>
        <p:spPr>
          <a:xfrm>
            <a:off x="707571" y="0"/>
            <a:ext cx="10515600" cy="1325563"/>
          </a:xfrm>
        </p:spPr>
        <p:txBody>
          <a:bodyPr/>
          <a:lstStyle/>
          <a:p>
            <a:r>
              <a:rPr lang="en-US" b="1" dirty="0">
                <a:solidFill>
                  <a:schemeClr val="bg1"/>
                </a:solidFill>
                <a:latin typeface="Garamond" charset="0"/>
                <a:ea typeface="Garamond" charset="0"/>
                <a:cs typeface="Garamond" charset="0"/>
              </a:rPr>
              <a:t>Financial Strategic Plan</a:t>
            </a:r>
          </a:p>
        </p:txBody>
      </p:sp>
      <p:sp>
        <p:nvSpPr>
          <p:cNvPr id="12" name="Shape 603"/>
          <p:cNvSpPr/>
          <p:nvPr/>
        </p:nvSpPr>
        <p:spPr>
          <a:xfrm>
            <a:off x="1" y="6434700"/>
            <a:ext cx="12192000" cy="423300"/>
          </a:xfrm>
          <a:prstGeom prst="rect">
            <a:avLst/>
          </a:prstGeom>
          <a:solidFill>
            <a:schemeClr val="tx1"/>
          </a:solidFill>
          <a:ln w="25400" cap="flat" cmpd="sng">
            <a:solidFill>
              <a:srgbClr val="020202"/>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400" b="0" i="0" u="none" strike="noStrike" cap="none">
              <a:solidFill>
                <a:schemeClr val="lt1"/>
              </a:solidFill>
              <a:latin typeface="Arial"/>
              <a:ea typeface="Arial"/>
              <a:cs typeface="Arial"/>
              <a:sym typeface="Arial"/>
            </a:endParaRPr>
          </a:p>
        </p:txBody>
      </p:sp>
      <p:sp>
        <p:nvSpPr>
          <p:cNvPr id="4" name="Shape 586"/>
          <p:cNvSpPr txBox="1"/>
          <p:nvPr/>
        </p:nvSpPr>
        <p:spPr>
          <a:xfrm>
            <a:off x="2686050" y="6591534"/>
            <a:ext cx="6819900" cy="532932"/>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600" dirty="0">
                <a:solidFill>
                  <a:schemeClr val="bg1"/>
                </a:solidFill>
                <a:latin typeface="Garamond" charset="0"/>
                <a:ea typeface="Garamond" charset="0"/>
                <a:cs typeface="Garamond" charset="0"/>
                <a:sym typeface="Times New Roman"/>
              </a:rPr>
              <a:t>Financial Strategic Plan</a:t>
            </a:r>
          </a:p>
          <a:p>
            <a:pPr marL="0" marR="0" lvl="0" indent="0" algn="ctr" rtl="0">
              <a:spcBef>
                <a:spcPts val="0"/>
              </a:spcBef>
              <a:buSzPct val="25000"/>
              <a:buNone/>
            </a:pPr>
            <a:endParaRPr lang="en-US" sz="1600" dirty="0">
              <a:solidFill>
                <a:schemeClr val="bg1"/>
              </a:solidFill>
              <a:latin typeface="Garamond" charset="0"/>
              <a:ea typeface="Garamond" charset="0"/>
              <a:cs typeface="Garamond" charset="0"/>
              <a:sym typeface="Times New Roman"/>
            </a:endParaRPr>
          </a:p>
          <a:p>
            <a:pPr marL="0" marR="0" lvl="0" indent="0" algn="ctr" rtl="0">
              <a:spcBef>
                <a:spcPts val="0"/>
              </a:spcBef>
              <a:buSzPct val="25000"/>
              <a:buNone/>
            </a:pPr>
            <a:r>
              <a:rPr lang="en-US" dirty="0">
                <a:latin typeface="Trebuchet MS" charset="0"/>
                <a:ea typeface="Trebuchet MS" charset="0"/>
                <a:cs typeface="Trebuchet MS" charset="0"/>
                <a:sym typeface="Trebuchet MS"/>
              </a:rPr>
              <a:t> </a:t>
            </a:r>
          </a:p>
        </p:txBody>
      </p:sp>
      <p:sp>
        <p:nvSpPr>
          <p:cNvPr id="7" name="Content Placeholder 2">
            <a:extLst>
              <a:ext uri="{FF2B5EF4-FFF2-40B4-BE49-F238E27FC236}">
                <a16:creationId xmlns:a16="http://schemas.microsoft.com/office/drawing/2014/main" id="{8886410F-CADD-456E-89F5-F09F37084630}"/>
              </a:ext>
            </a:extLst>
          </p:cNvPr>
          <p:cNvSpPr txBox="1">
            <a:spLocks/>
          </p:cNvSpPr>
          <p:nvPr/>
        </p:nvSpPr>
        <p:spPr>
          <a:xfrm>
            <a:off x="838200" y="2311171"/>
            <a:ext cx="10515600" cy="22939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endParaRPr lang="en-CA" sz="3000" u="sng" cap="small" dirty="0">
              <a:latin typeface="Garamond" charset="0"/>
              <a:ea typeface="Garamond" charset="0"/>
              <a:cs typeface="Garamond" charset="0"/>
            </a:endParaRPr>
          </a:p>
          <a:p>
            <a:pPr marL="0" indent="0" algn="ctr">
              <a:buFont typeface="Arial"/>
              <a:buNone/>
            </a:pPr>
            <a:r>
              <a:rPr lang="en-CA" sz="3000" u="sng" cap="small" dirty="0">
                <a:latin typeface="Garamond" charset="0"/>
                <a:ea typeface="Garamond" charset="0"/>
                <a:cs typeface="Garamond" charset="0"/>
              </a:rPr>
              <a:t>Phase 1: Short-Term Objective</a:t>
            </a:r>
            <a:endParaRPr lang="en-CA" sz="3000" cap="small" dirty="0">
              <a:latin typeface="Garamond" charset="0"/>
              <a:ea typeface="Garamond" charset="0"/>
              <a:cs typeface="Garamond" charset="0"/>
            </a:endParaRPr>
          </a:p>
          <a:p>
            <a:pPr marL="0" indent="0" algn="ctr">
              <a:buFont typeface="Arial"/>
              <a:buNone/>
            </a:pPr>
            <a:r>
              <a:rPr lang="en-US" sz="2400" b="1" dirty="0">
                <a:solidFill>
                  <a:schemeClr val="dk1"/>
                </a:solidFill>
                <a:latin typeface="Garamond"/>
                <a:ea typeface="Garamond"/>
                <a:cs typeface="Garamond"/>
                <a:sym typeface="Garamond"/>
              </a:rPr>
              <a:t>Seek A $15,000 Loan from </a:t>
            </a:r>
            <a:r>
              <a:rPr lang="en-US" sz="2400" b="1" dirty="0" err="1">
                <a:solidFill>
                  <a:schemeClr val="dk1"/>
                </a:solidFill>
                <a:latin typeface="Garamond"/>
                <a:ea typeface="Garamond"/>
                <a:cs typeface="Garamond"/>
                <a:sym typeface="Garamond"/>
              </a:rPr>
              <a:t>Futurpreneur</a:t>
            </a:r>
            <a:endParaRPr lang="en-US" sz="2400" b="1" dirty="0">
              <a:solidFill>
                <a:schemeClr val="dk1"/>
              </a:solidFill>
              <a:latin typeface="Garamond"/>
              <a:ea typeface="Garamond"/>
              <a:cs typeface="Garamond"/>
              <a:sym typeface="Garamond"/>
            </a:endParaRPr>
          </a:p>
          <a:p>
            <a:pPr marL="0" indent="0" algn="ctr">
              <a:buFont typeface="Arial"/>
              <a:buNone/>
            </a:pPr>
            <a:r>
              <a:rPr lang="en-CA" sz="2400" dirty="0">
                <a:latin typeface="Garamond" charset="0"/>
                <a:ea typeface="Garamond" charset="0"/>
                <a:cs typeface="Garamond" charset="0"/>
              </a:rPr>
              <a:t>Why: </a:t>
            </a:r>
            <a:r>
              <a:rPr lang="en-CA" sz="2400" i="1" dirty="0">
                <a:latin typeface="Garamond" charset="0"/>
                <a:ea typeface="Garamond" charset="0"/>
                <a:cs typeface="Garamond" charset="0"/>
              </a:rPr>
              <a:t>Operational Costs &amp; Asset Acquisition</a:t>
            </a:r>
            <a:endParaRPr lang="en-CA" dirty="0">
              <a:latin typeface="Garamond" charset="0"/>
              <a:ea typeface="Garamond" charset="0"/>
              <a:cs typeface="Garamond" charset="0"/>
            </a:endParaRPr>
          </a:p>
          <a:p>
            <a:pPr marL="0" indent="0">
              <a:buFont typeface="Arial"/>
              <a:buNone/>
            </a:pPr>
            <a:endParaRPr lang="en-CA" cap="small" dirty="0">
              <a:latin typeface="Garamond" charset="0"/>
              <a:ea typeface="Garamond" charset="0"/>
              <a:cs typeface="Garamond" charset="0"/>
            </a:endParaRPr>
          </a:p>
        </p:txBody>
      </p:sp>
    </p:spTree>
    <p:extLst>
      <p:ext uri="{BB962C8B-B14F-4D97-AF65-F5344CB8AC3E}">
        <p14:creationId xmlns:p14="http://schemas.microsoft.com/office/powerpoint/2010/main" val="161005670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Shape 657"/>
          <p:cNvSpPr txBox="1">
            <a:spLocks noGrp="1"/>
          </p:cNvSpPr>
          <p:nvPr>
            <p:ph type="title"/>
          </p:nvPr>
        </p:nvSpPr>
        <p:spPr>
          <a:xfrm>
            <a:off x="1784241" y="2326106"/>
            <a:ext cx="8596668" cy="1943768"/>
          </a:xfrm>
          <a:prstGeom prst="rect">
            <a:avLst/>
          </a:prstGeom>
          <a:noFill/>
          <a:ln>
            <a:noFill/>
          </a:ln>
        </p:spPr>
        <p:txBody>
          <a:bodyPr wrap="square" lIns="91425" tIns="45700" rIns="91425" bIns="45700" anchor="ctr" anchorCtr="0">
            <a:noAutofit/>
          </a:bodyPr>
          <a:lstStyle/>
          <a:p>
            <a:pPr marL="0" marR="0" lvl="0" indent="0" algn="ctr" rtl="0">
              <a:spcBef>
                <a:spcPts val="0"/>
              </a:spcBef>
              <a:buClr>
                <a:srgbClr val="020202"/>
              </a:buClr>
              <a:buSzPct val="25000"/>
              <a:buFont typeface="Garamond"/>
              <a:buNone/>
            </a:pPr>
            <a:r>
              <a:rPr lang="en-US" sz="7200" b="0" i="0" u="none" strike="noStrike" cap="none">
                <a:solidFill>
                  <a:srgbClr val="020202"/>
                </a:solidFill>
                <a:latin typeface="Garamond"/>
                <a:ea typeface="Garamond"/>
                <a:cs typeface="Garamond"/>
                <a:sym typeface="Garamond"/>
              </a:rPr>
              <a:t>Questions? </a:t>
            </a:r>
          </a:p>
        </p:txBody>
      </p:sp>
      <p:cxnSp>
        <p:nvCxnSpPr>
          <p:cNvPr id="658" name="Shape 658"/>
          <p:cNvCxnSpPr/>
          <p:nvPr/>
        </p:nvCxnSpPr>
        <p:spPr>
          <a:xfrm>
            <a:off x="8422105" y="3410285"/>
            <a:ext cx="3513221" cy="0"/>
          </a:xfrm>
          <a:prstGeom prst="straightConnector1">
            <a:avLst/>
          </a:prstGeom>
          <a:noFill/>
          <a:ln w="34925" cap="flat" cmpd="sng">
            <a:solidFill>
              <a:schemeClr val="tx1"/>
            </a:solidFill>
            <a:prstDash val="solid"/>
            <a:round/>
            <a:headEnd type="none" w="med" len="med"/>
            <a:tailEnd type="none" w="med" len="med"/>
          </a:ln>
        </p:spPr>
      </p:cxnSp>
      <p:cxnSp>
        <p:nvCxnSpPr>
          <p:cNvPr id="659" name="Shape 659"/>
          <p:cNvCxnSpPr/>
          <p:nvPr/>
        </p:nvCxnSpPr>
        <p:spPr>
          <a:xfrm>
            <a:off x="344905" y="3410285"/>
            <a:ext cx="3513221" cy="0"/>
          </a:xfrm>
          <a:prstGeom prst="straightConnector1">
            <a:avLst/>
          </a:prstGeom>
          <a:noFill/>
          <a:ln w="34925" cap="flat" cmpd="sng">
            <a:solidFill>
              <a:schemeClr val="tx1"/>
            </a:solidFill>
            <a:prstDash val="solid"/>
            <a:round/>
            <a:headEnd type="none" w="med" len="med"/>
            <a:tailEnd type="none" w="med" len="med"/>
          </a:ln>
        </p:spPr>
      </p:cxnSp>
      <p:cxnSp>
        <p:nvCxnSpPr>
          <p:cNvPr id="660" name="Shape 660"/>
          <p:cNvCxnSpPr/>
          <p:nvPr/>
        </p:nvCxnSpPr>
        <p:spPr>
          <a:xfrm>
            <a:off x="8422105" y="3578727"/>
            <a:ext cx="3513221" cy="0"/>
          </a:xfrm>
          <a:prstGeom prst="straightConnector1">
            <a:avLst/>
          </a:prstGeom>
          <a:noFill/>
          <a:ln w="25400" cap="flat" cmpd="sng">
            <a:solidFill>
              <a:schemeClr val="tx1"/>
            </a:solidFill>
            <a:prstDash val="lgDashDot"/>
            <a:round/>
            <a:headEnd type="none" w="med" len="med"/>
            <a:tailEnd type="none" w="med" len="med"/>
          </a:ln>
        </p:spPr>
      </p:cxnSp>
      <p:cxnSp>
        <p:nvCxnSpPr>
          <p:cNvPr id="661" name="Shape 661"/>
          <p:cNvCxnSpPr/>
          <p:nvPr/>
        </p:nvCxnSpPr>
        <p:spPr>
          <a:xfrm>
            <a:off x="344905" y="3578727"/>
            <a:ext cx="3513221" cy="0"/>
          </a:xfrm>
          <a:prstGeom prst="straightConnector1">
            <a:avLst/>
          </a:prstGeom>
          <a:noFill/>
          <a:ln w="25400" cap="flat" cmpd="sng">
            <a:solidFill>
              <a:schemeClr val="tx1"/>
            </a:solidFill>
            <a:prstDash val="lgDashDot"/>
            <a:round/>
            <a:headEnd type="none" w="med" len="med"/>
            <a:tailEnd type="none" w="med" len="med"/>
          </a:ln>
        </p:spPr>
      </p:cxnSp>
    </p:spTree>
    <p:extLst>
      <p:ext uri="{BB962C8B-B14F-4D97-AF65-F5344CB8AC3E}">
        <p14:creationId xmlns:p14="http://schemas.microsoft.com/office/powerpoint/2010/main" val="42138314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cap="small" dirty="0">
                <a:latin typeface="Garamond" charset="0"/>
                <a:ea typeface="Garamond" charset="0"/>
                <a:cs typeface="Garamond" charset="0"/>
              </a:rPr>
              <a:t>References</a:t>
            </a:r>
          </a:p>
        </p:txBody>
      </p:sp>
      <p:sp>
        <p:nvSpPr>
          <p:cNvPr id="5" name="Content Placeholder 4"/>
          <p:cNvSpPr>
            <a:spLocks noGrp="1"/>
          </p:cNvSpPr>
          <p:nvPr>
            <p:ph idx="1"/>
          </p:nvPr>
        </p:nvSpPr>
        <p:spPr/>
        <p:txBody>
          <a:bodyPr/>
          <a:lstStyle/>
          <a:p>
            <a:pPr marL="0" indent="0">
              <a:buNone/>
            </a:pPr>
            <a:r>
              <a:rPr lang="en-US" sz="2400" dirty="0">
                <a:latin typeface="Garamond" charset="0"/>
                <a:ea typeface="Garamond" charset="0"/>
                <a:cs typeface="Garamond" charset="0"/>
              </a:rPr>
              <a:t>The Globe and Mail. (2017). Canadian Students Feel Stress, Anxiety, Have Suicidal Thoughts, Survey Reveals. Retrieved From </a:t>
            </a:r>
            <a:r>
              <a:rPr lang="en-US" sz="2400" dirty="0">
                <a:latin typeface="Garamond" charset="0"/>
                <a:ea typeface="Garamond" charset="0"/>
                <a:cs typeface="Garamond" charset="0"/>
                <a:hlinkClick r:id="rId2"/>
              </a:rPr>
              <a:t>https://www.theglobeandmail.com/news/national/education/college-university-students-feel-stress-anxiety-have-suicidal-thoughts-survey-reveals/article12613742/</a:t>
            </a:r>
            <a:endParaRPr lang="en-US" sz="2400" dirty="0">
              <a:latin typeface="Garamond" charset="0"/>
              <a:ea typeface="Garamond" charset="0"/>
              <a:cs typeface="Garamond" charset="0"/>
            </a:endParaRPr>
          </a:p>
          <a:p>
            <a:endParaRPr lang="en-US" dirty="0"/>
          </a:p>
        </p:txBody>
      </p:sp>
    </p:spTree>
    <p:extLst>
      <p:ext uri="{BB962C8B-B14F-4D97-AF65-F5344CB8AC3E}">
        <p14:creationId xmlns:p14="http://schemas.microsoft.com/office/powerpoint/2010/main" val="283271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descr="https://lh4.googleusercontent.com/elIHdGFWGE7YF0rEHa04_VkYrVZSm36wm7AtF3Urer1r8Sw0MA6cOdrcO0vgJJnJLKAmImznZq7Aq9fyhP2-JXrfd6yeJaecPjRXo1zoKO74tLCX68mHVm0bMKSK636E2PdyxqNH"/>
          <p:cNvPicPr>
            <a:picLocks noGrp="1"/>
          </p:cNvPicPr>
          <p:nvPr>
            <p:ph idx="1"/>
          </p:nvPr>
        </p:nvPicPr>
        <p:blipFill rotWithShape="1">
          <a:blip r:embed="rId2" cstate="print">
            <a:extLst>
              <a:ext uri="{28A0092B-C50C-407E-A947-70E740481C1C}">
                <a14:useLocalDpi xmlns:a14="http://schemas.microsoft.com/office/drawing/2010/main" val="0"/>
              </a:ext>
            </a:extLst>
          </a:blip>
          <a:srcRect/>
          <a:stretch/>
        </p:blipFill>
        <p:spPr bwMode="auto">
          <a:xfrm>
            <a:off x="4777316" y="1029163"/>
            <a:ext cx="6780700" cy="4797345"/>
          </a:xfrm>
          <a:prstGeom prst="rect">
            <a:avLst/>
          </a:prstGeom>
          <a:noFill/>
        </p:spPr>
      </p:pic>
      <p:sp>
        <p:nvSpPr>
          <p:cNvPr id="15" name="Down Arrow 7">
            <a:extLst>
              <a:ext uri="{FF2B5EF4-FFF2-40B4-BE49-F238E27FC236}">
                <a16:creationId xmlns:a16="http://schemas.microsoft.com/office/drawing/2014/main" id="{D4771268-CB57-404A-9271-370EB28F609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Garamond" charset="0"/>
                <a:ea typeface="Garamond" charset="0"/>
                <a:cs typeface="Garamond" charset="0"/>
              </a:rPr>
              <a:t>Appendix A </a:t>
            </a:r>
            <a:r>
              <a:rPr lang="en-US" sz="3600" i="1" kern="1200" dirty="0">
                <a:solidFill>
                  <a:srgbClr val="FFFFFF"/>
                </a:solidFill>
                <a:latin typeface="Garamond" charset="0"/>
                <a:ea typeface="Garamond" charset="0"/>
                <a:cs typeface="Garamond" charset="0"/>
              </a:rPr>
              <a:t>Start-Up Costs</a:t>
            </a:r>
          </a:p>
        </p:txBody>
      </p:sp>
    </p:spTree>
    <p:extLst>
      <p:ext uri="{BB962C8B-B14F-4D97-AF65-F5344CB8AC3E}">
        <p14:creationId xmlns:p14="http://schemas.microsoft.com/office/powerpoint/2010/main" val="26575405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6612" y="383413"/>
            <a:ext cx="10515600" cy="1325563"/>
          </a:xfrm>
        </p:spPr>
        <p:txBody>
          <a:bodyPr/>
          <a:lstStyle/>
          <a:p>
            <a:r>
              <a:rPr lang="en-US" dirty="0">
                <a:latin typeface="Garamond" charset="0"/>
                <a:ea typeface="Garamond" charset="0"/>
                <a:cs typeface="Garamond" charset="0"/>
              </a:rPr>
              <a:t>Appendix B: </a:t>
            </a:r>
            <a:r>
              <a:rPr lang="en-US" i="1" dirty="0">
                <a:latin typeface="Garamond" charset="0"/>
                <a:ea typeface="Garamond" charset="0"/>
                <a:cs typeface="Garamond" charset="0"/>
              </a:rPr>
              <a:t>First Year Projected Sales</a:t>
            </a:r>
            <a:endParaRPr lang="en-US" dirty="0"/>
          </a:p>
        </p:txBody>
      </p:sp>
      <p:pic>
        <p:nvPicPr>
          <p:cNvPr id="4" name="Content Placeholder 3" descr="https://lh5.googleusercontent.com/qrt8WljyEF2WFN5l5hYkWL9nO7ysu0EWuMMbAYSsKLUdW_KDl7Jri6H60uQfaT-q47UeLasgd32fopQIM9xwGeLB4L0qGc5Tqai2IvzCHrxWkezLZCHql70Ax4nWQtiQsKDDm9e-"/>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86612" y="1520476"/>
            <a:ext cx="10767187" cy="4898612"/>
          </a:xfrm>
          <a:prstGeom prst="rect">
            <a:avLst/>
          </a:prstGeom>
          <a:noFill/>
          <a:ln>
            <a:noFill/>
          </a:ln>
        </p:spPr>
      </p:pic>
    </p:spTree>
    <p:extLst>
      <p:ext uri="{BB962C8B-B14F-4D97-AF65-F5344CB8AC3E}">
        <p14:creationId xmlns:p14="http://schemas.microsoft.com/office/powerpoint/2010/main" val="188363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https://lh5.googleusercontent.com/e3Lo8_JuYQVnw01bqrFSp-WZxyukhfg6jZH4nLkjHO003Mr_XWG39wof2ifC7a64qGO6WwpUPUTPDAUrBtTysQTmyr36cf73EcWijU103f0rGKu7Pq2o84Uh-EQ7kIjeEiKOXQtS"/>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47008" y="0"/>
            <a:ext cx="8644992" cy="6858000"/>
          </a:xfrm>
          <a:prstGeom prst="rect">
            <a:avLst/>
          </a:prstGeom>
          <a:noFill/>
        </p:spPr>
      </p:pic>
      <p:sp>
        <p:nvSpPr>
          <p:cNvPr id="2" name="Title 1"/>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800" kern="1200" dirty="0">
                <a:solidFill>
                  <a:srgbClr val="FFFFFF"/>
                </a:solidFill>
                <a:latin typeface="Garamond" charset="0"/>
                <a:ea typeface="Garamond" charset="0"/>
                <a:cs typeface="Garamond" charset="0"/>
              </a:rPr>
              <a:t>Appendix C: Cash Flows</a:t>
            </a:r>
          </a:p>
        </p:txBody>
      </p:sp>
    </p:spTree>
    <p:extLst>
      <p:ext uri="{BB962C8B-B14F-4D97-AF65-F5344CB8AC3E}">
        <p14:creationId xmlns:p14="http://schemas.microsoft.com/office/powerpoint/2010/main" val="3895880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s://lh6.googleusercontent.com/p5sFf6Gr5LHC7Sw_ZqMiSZMFBR_rzbpwh-NX4kcxrib-ShsAdM4O2QP13qRanfUry0MTN5VkMouXi_NBu6_hPx9SSIMWF1s37amdA4ZFu5sZlXibureW6kNJ9r4CkeQe9gjI5fm5"/>
          <p:cNvPicPr/>
          <p:nvPr/>
        </p:nvPicPr>
        <p:blipFill>
          <a:blip r:embed="rId2">
            <a:extLst>
              <a:ext uri="{28A0092B-C50C-407E-A947-70E740481C1C}">
                <a14:useLocalDpi xmlns:a14="http://schemas.microsoft.com/office/drawing/2010/main" val="0"/>
              </a:ext>
            </a:extLst>
          </a:blip>
          <a:srcRect/>
          <a:stretch>
            <a:fillRect/>
          </a:stretch>
        </p:blipFill>
        <p:spPr bwMode="auto">
          <a:xfrm>
            <a:off x="1964436" y="155828"/>
            <a:ext cx="8130540" cy="6446140"/>
          </a:xfrm>
          <a:prstGeom prst="rect">
            <a:avLst/>
          </a:prstGeom>
          <a:noFill/>
          <a:ln>
            <a:noFill/>
          </a:ln>
        </p:spPr>
      </p:pic>
    </p:spTree>
    <p:extLst>
      <p:ext uri="{BB962C8B-B14F-4D97-AF65-F5344CB8AC3E}">
        <p14:creationId xmlns:p14="http://schemas.microsoft.com/office/powerpoint/2010/main" val="1277031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https://lh5.googleusercontent.com/QDtPAKsT0rMpwX5ze3-zjVV7SBfe4xcQc65JRNwu-reE_Hm6p5LjAyk6mrLUO17k-aElbyUEwXwkp37e8iYh6HC3i2cfRcdL2N2SsDKE6d6Ue5eiK8Md1HXXtDC6XUm8J7k5Op_m"/>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38922" y="197992"/>
            <a:ext cx="8265782" cy="6367399"/>
          </a:xfrm>
          <a:prstGeom prst="rect">
            <a:avLst/>
          </a:prstGeom>
          <a:noFill/>
          <a:ln>
            <a:noFill/>
          </a:ln>
        </p:spPr>
      </p:pic>
    </p:spTree>
    <p:extLst>
      <p:ext uri="{BB962C8B-B14F-4D97-AF65-F5344CB8AC3E}">
        <p14:creationId xmlns:p14="http://schemas.microsoft.com/office/powerpoint/2010/main" val="1597436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Shape 516"/>
          <p:cNvSpPr txBox="1">
            <a:spLocks noGrp="1"/>
          </p:cNvSpPr>
          <p:nvPr>
            <p:ph type="title"/>
          </p:nvPr>
        </p:nvSpPr>
        <p:spPr>
          <a:xfrm>
            <a:off x="677334" y="609600"/>
            <a:ext cx="8596668" cy="1320800"/>
          </a:xfrm>
          <a:prstGeom prst="rect">
            <a:avLst/>
          </a:prstGeom>
          <a:noFill/>
          <a:ln>
            <a:noFill/>
          </a:ln>
        </p:spPr>
        <p:txBody>
          <a:bodyPr wrap="square" lIns="91425" tIns="45700" rIns="91425" bIns="45700" anchor="t" anchorCtr="0">
            <a:noAutofit/>
          </a:bodyPr>
          <a:lstStyle/>
          <a:p>
            <a:pPr marL="0" marR="0" lvl="0" indent="0" algn="l" rtl="0">
              <a:spcBef>
                <a:spcPts val="0"/>
              </a:spcBef>
              <a:buClr>
                <a:srgbClr val="020202"/>
              </a:buClr>
              <a:buSzPct val="25000"/>
              <a:buFont typeface="Garamond"/>
              <a:buNone/>
            </a:pPr>
            <a:r>
              <a:rPr lang="en-US" sz="4400" b="1" u="none" strike="noStrike" cap="none" dirty="0">
                <a:solidFill>
                  <a:srgbClr val="020202"/>
                </a:solidFill>
                <a:latin typeface="Garamond" charset="0"/>
                <a:ea typeface="Garamond" charset="0"/>
                <a:cs typeface="Garamond" charset="0"/>
                <a:sym typeface="Garamond"/>
              </a:rPr>
              <a:t>What Will Be Covered? </a:t>
            </a:r>
          </a:p>
        </p:txBody>
      </p:sp>
      <p:sp>
        <p:nvSpPr>
          <p:cNvPr id="517" name="Shape 517"/>
          <p:cNvSpPr txBox="1">
            <a:spLocks noGrp="1"/>
          </p:cNvSpPr>
          <p:nvPr>
            <p:ph type="body" idx="1"/>
          </p:nvPr>
        </p:nvSpPr>
        <p:spPr>
          <a:xfrm>
            <a:off x="600084" y="1586198"/>
            <a:ext cx="8596800" cy="4870585"/>
          </a:xfrm>
          <a:prstGeom prst="rect">
            <a:avLst/>
          </a:prstGeom>
          <a:noFill/>
          <a:ln>
            <a:noFill/>
          </a:ln>
        </p:spPr>
        <p:txBody>
          <a:bodyPr wrap="square" lIns="91425" tIns="45700" rIns="91425" bIns="45700" anchor="t" anchorCtr="0">
            <a:noAutofit/>
          </a:bodyPr>
          <a:lstStyle/>
          <a:p>
            <a:pPr marL="342900" marR="0" lvl="0" indent="-342900" algn="l" rtl="0">
              <a:lnSpc>
                <a:spcPct val="200000"/>
              </a:lnSpc>
              <a:spcBef>
                <a:spcPts val="0"/>
              </a:spcBef>
              <a:spcAft>
                <a:spcPts val="0"/>
              </a:spcAft>
              <a:buClr>
                <a:schemeClr val="dk1"/>
              </a:buClr>
              <a:buSzPct val="70000"/>
              <a:buFont typeface="Arial"/>
              <a:buChar char="✔"/>
            </a:pPr>
            <a:r>
              <a:rPr lang="en-US" dirty="0">
                <a:latin typeface="Garamond" charset="0"/>
                <a:ea typeface="Garamond" charset="0"/>
                <a:cs typeface="Garamond" charset="0"/>
              </a:rPr>
              <a:t>Problem Identification</a:t>
            </a:r>
          </a:p>
          <a:p>
            <a:pPr marL="342900" marR="0" lvl="0" indent="-363220" algn="l" rtl="0">
              <a:lnSpc>
                <a:spcPct val="200000"/>
              </a:lnSpc>
              <a:spcBef>
                <a:spcPts val="1000"/>
              </a:spcBef>
              <a:spcAft>
                <a:spcPts val="0"/>
              </a:spcAft>
              <a:buClr>
                <a:schemeClr val="dk1"/>
              </a:buClr>
              <a:buSzPct val="70000"/>
              <a:buFont typeface="Arial"/>
              <a:buChar char="✔"/>
            </a:pPr>
            <a:r>
              <a:rPr lang="en-US" dirty="0">
                <a:latin typeface="Garamond" charset="0"/>
                <a:ea typeface="Garamond" charset="0"/>
                <a:cs typeface="Garamond" charset="0"/>
              </a:rPr>
              <a:t>Target Market</a:t>
            </a:r>
          </a:p>
          <a:p>
            <a:pPr marL="342900" marR="0" lvl="0" indent="-363220" algn="l" rtl="0">
              <a:lnSpc>
                <a:spcPct val="200000"/>
              </a:lnSpc>
              <a:spcBef>
                <a:spcPts val="1000"/>
              </a:spcBef>
              <a:spcAft>
                <a:spcPts val="0"/>
              </a:spcAft>
              <a:buClr>
                <a:schemeClr val="dk1"/>
              </a:buClr>
              <a:buSzPct val="70000"/>
              <a:buFont typeface="Arial"/>
              <a:buChar char="✔"/>
            </a:pPr>
            <a:r>
              <a:rPr lang="en-US" dirty="0">
                <a:latin typeface="Garamond" charset="0"/>
                <a:ea typeface="Garamond" charset="0"/>
                <a:cs typeface="Garamond" charset="0"/>
              </a:rPr>
              <a:t>Competitive Analysis</a:t>
            </a:r>
          </a:p>
          <a:p>
            <a:pPr marL="342900" marR="0" lvl="0" indent="-363220" algn="l" rtl="0">
              <a:lnSpc>
                <a:spcPct val="200000"/>
              </a:lnSpc>
              <a:spcBef>
                <a:spcPts val="1000"/>
              </a:spcBef>
              <a:spcAft>
                <a:spcPts val="0"/>
              </a:spcAft>
              <a:buClr>
                <a:schemeClr val="dk1"/>
              </a:buClr>
              <a:buSzPct val="70000"/>
              <a:buFont typeface="Arial"/>
              <a:buChar char="✔"/>
            </a:pPr>
            <a:r>
              <a:rPr lang="en-US" dirty="0">
                <a:latin typeface="Garamond" charset="0"/>
                <a:ea typeface="Garamond" charset="0"/>
                <a:cs typeface="Garamond" charset="0"/>
              </a:rPr>
              <a:t>Financial Projections</a:t>
            </a:r>
          </a:p>
          <a:p>
            <a:pPr marL="342900" marR="0" lvl="0" indent="-342900" algn="l" rtl="0">
              <a:lnSpc>
                <a:spcPct val="200000"/>
              </a:lnSpc>
              <a:spcBef>
                <a:spcPts val="1000"/>
              </a:spcBef>
              <a:spcAft>
                <a:spcPts val="0"/>
              </a:spcAft>
              <a:buClr>
                <a:schemeClr val="dk1"/>
              </a:buClr>
              <a:buSzPct val="70000"/>
              <a:buFont typeface="Arial"/>
              <a:buChar char="✔"/>
            </a:pPr>
            <a:r>
              <a:rPr lang="en-US" dirty="0">
                <a:latin typeface="Garamond" charset="0"/>
                <a:ea typeface="Garamond" charset="0"/>
                <a:cs typeface="Garamond" charset="0"/>
                <a:sym typeface="Trebuchet MS"/>
              </a:rPr>
              <a:t>Financial Strategic Plan</a:t>
            </a:r>
            <a:endParaRPr lang="en-US" b="0" i="0" u="none" strike="noStrike" cap="none" dirty="0">
              <a:latin typeface="Garamond" charset="0"/>
              <a:ea typeface="Garamond" charset="0"/>
              <a:cs typeface="Garamond" charset="0"/>
              <a:sym typeface="Trebuchet MS"/>
            </a:endParaRPr>
          </a:p>
        </p:txBody>
      </p:sp>
      <p:cxnSp>
        <p:nvCxnSpPr>
          <p:cNvPr id="518" name="Shape 518"/>
          <p:cNvCxnSpPr/>
          <p:nvPr/>
        </p:nvCxnSpPr>
        <p:spPr>
          <a:xfrm>
            <a:off x="677334" y="1325990"/>
            <a:ext cx="8235929" cy="0"/>
          </a:xfrm>
          <a:prstGeom prst="straightConnector1">
            <a:avLst/>
          </a:prstGeom>
          <a:noFill/>
          <a:ln w="41275" cap="flat" cmpd="sng">
            <a:solidFill>
              <a:schemeClr val="tx1"/>
            </a:solidFill>
            <a:prstDash val="solid"/>
            <a:round/>
            <a:headEnd type="none" w="med" len="med"/>
            <a:tailEnd type="none" w="med" len="med"/>
          </a:ln>
        </p:spPr>
      </p:cxnSp>
      <p:sp>
        <p:nvSpPr>
          <p:cNvPr id="519" name="Shape 519"/>
          <p:cNvSpPr/>
          <p:nvPr/>
        </p:nvSpPr>
        <p:spPr>
          <a:xfrm rot="10800000">
            <a:off x="8365959" y="2775283"/>
            <a:ext cx="3826041" cy="4082717"/>
          </a:xfrm>
          <a:prstGeom prst="diagStripe">
            <a:avLst>
              <a:gd name="adj" fmla="val 50000"/>
            </a:avLst>
          </a:prstGeom>
          <a:solidFill>
            <a:srgbClr val="E8E8E8">
              <a:alpha val="46666"/>
            </a:srgbClr>
          </a:solidFill>
          <a:ln w="19050" cap="rnd" cmpd="sng">
            <a:solidFill>
              <a:schemeClr val="accent5">
                <a:lumMod val="40000"/>
                <a:lumOff val="60000"/>
                <a:alpha val="34901"/>
              </a:schemeClr>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endParaRPr sz="1800" b="0" i="0" u="none" strike="noStrike" cap="none">
              <a:solidFill>
                <a:schemeClr val="dk1"/>
              </a:solidFill>
              <a:latin typeface="Trebuchet MS"/>
              <a:ea typeface="Trebuchet MS"/>
              <a:cs typeface="Trebuchet MS"/>
              <a:sym typeface="Trebuchet MS"/>
            </a:endParaRPr>
          </a:p>
        </p:txBody>
      </p:sp>
      <p:sp>
        <p:nvSpPr>
          <p:cNvPr id="520" name="Shape 520"/>
          <p:cNvSpPr/>
          <p:nvPr/>
        </p:nvSpPr>
        <p:spPr>
          <a:xfrm rot="-5400000">
            <a:off x="10198769" y="4864767"/>
            <a:ext cx="2061411" cy="1925055"/>
          </a:xfrm>
          <a:prstGeom prst="rtTriangle">
            <a:avLst/>
          </a:prstGeom>
          <a:solidFill>
            <a:schemeClr val="dk1"/>
          </a:solidFill>
          <a:ln w="19050" cap="rnd" cmpd="sng">
            <a:solidFill>
              <a:srgbClr val="02020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endParaRPr sz="1800" b="0" i="0" u="none" strike="noStrike" cap="none">
              <a:solidFill>
                <a:schemeClr val="lt1"/>
              </a:solidFill>
              <a:latin typeface="Trebuchet MS"/>
              <a:ea typeface="Trebuchet MS"/>
              <a:cs typeface="Trebuchet MS"/>
              <a:sym typeface="Trebuchet MS"/>
            </a:endParaRPr>
          </a:p>
        </p:txBody>
      </p:sp>
      <p:sp>
        <p:nvSpPr>
          <p:cNvPr id="521" name="Shape 521"/>
          <p:cNvSpPr/>
          <p:nvPr/>
        </p:nvSpPr>
        <p:spPr>
          <a:xfrm rot="10800000">
            <a:off x="9274002" y="3705726"/>
            <a:ext cx="2917998" cy="3152274"/>
          </a:xfrm>
          <a:prstGeom prst="diagStripe">
            <a:avLst>
              <a:gd name="adj" fmla="val 50000"/>
            </a:avLst>
          </a:prstGeom>
          <a:solidFill>
            <a:schemeClr val="accent5">
              <a:lumMod val="60000"/>
              <a:lumOff val="40000"/>
              <a:alpha val="54000"/>
            </a:schemeClr>
          </a:solidFill>
          <a:ln w="19050" cap="rnd" cmpd="sng">
            <a:solidFill>
              <a:schemeClr val="accent5">
                <a:lumMod val="60000"/>
                <a:lumOff val="40000"/>
                <a:alpha val="0"/>
              </a:schemeClr>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endParaRPr sz="18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10022918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424" y="219137"/>
            <a:ext cx="4221289" cy="6236843"/>
          </a:xfrm>
        </p:spPr>
        <p:txBody>
          <a:bodyPr anchor="ctr"/>
          <a:lstStyle/>
          <a:p>
            <a:pPr algn="ctr"/>
            <a:r>
              <a:rPr lang="en-US" dirty="0">
                <a:latin typeface="Garamond" charset="0"/>
                <a:ea typeface="Garamond" charset="0"/>
                <a:cs typeface="Garamond" charset="0"/>
              </a:rPr>
              <a:t>Appendix D: </a:t>
            </a:r>
            <a:r>
              <a:rPr lang="en-US" i="1" dirty="0">
                <a:latin typeface="Garamond" charset="0"/>
                <a:ea typeface="Garamond" charset="0"/>
                <a:cs typeface="Garamond" charset="0"/>
              </a:rPr>
              <a:t>Income Statement</a:t>
            </a:r>
            <a:endParaRPr lang="en-US" dirty="0"/>
          </a:p>
        </p:txBody>
      </p:sp>
      <p:pic>
        <p:nvPicPr>
          <p:cNvPr id="4" name="Picture 3" descr="https://lh6.googleusercontent.com/bikOX8WpOXshbGBfLFYQcfXnpIKW3NnxPwhp9vi5Myz9UQVXG7zjlkKWFHWbJijifOSwA4ldSG38lRBd3SS7NgswhOKSqWKw2g-0k4SEdfqleuDhvAbWSJKjxefDunI-sVT7-zdo"/>
          <p:cNvPicPr/>
          <p:nvPr/>
        </p:nvPicPr>
        <p:blipFill>
          <a:blip r:embed="rId2">
            <a:extLst>
              <a:ext uri="{28A0092B-C50C-407E-A947-70E740481C1C}">
                <a14:useLocalDpi xmlns:a14="http://schemas.microsoft.com/office/drawing/2010/main" val="0"/>
              </a:ext>
            </a:extLst>
          </a:blip>
          <a:srcRect/>
          <a:stretch>
            <a:fillRect/>
          </a:stretch>
        </p:blipFill>
        <p:spPr bwMode="auto">
          <a:xfrm>
            <a:off x="4565713" y="388810"/>
            <a:ext cx="6974015" cy="6067170"/>
          </a:xfrm>
          <a:prstGeom prst="rect">
            <a:avLst/>
          </a:prstGeom>
          <a:noFill/>
          <a:ln>
            <a:noFill/>
          </a:ln>
        </p:spPr>
      </p:pic>
    </p:spTree>
    <p:extLst>
      <p:ext uri="{BB962C8B-B14F-4D97-AF65-F5344CB8AC3E}">
        <p14:creationId xmlns:p14="http://schemas.microsoft.com/office/powerpoint/2010/main" val="7713863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https://lh6.googleusercontent.com/BZpg30BiDUfyE20F62kJc54ykrpbyyZqfFyE9tNgS7NIAOZWF2DE7oFqDAAIqohC4g1B3CVcpL640V1QsaLAUpSi4pWmhx7vZVTGwtwwhu6pmvHjAyHZIDaUteybYUchr4N1Vr4A"/>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36365" y="271875"/>
            <a:ext cx="6639211" cy="6238653"/>
          </a:xfrm>
          <a:prstGeom prst="rect">
            <a:avLst/>
          </a:prstGeom>
          <a:noFill/>
          <a:ln>
            <a:noFill/>
          </a:ln>
        </p:spPr>
      </p:pic>
      <p:sp>
        <p:nvSpPr>
          <p:cNvPr id="7" name="Title 1"/>
          <p:cNvSpPr txBox="1">
            <a:spLocks/>
          </p:cNvSpPr>
          <p:nvPr/>
        </p:nvSpPr>
        <p:spPr>
          <a:xfrm>
            <a:off x="7275576" y="-31529"/>
            <a:ext cx="4221289" cy="62368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Garamond" charset="0"/>
                <a:ea typeface="Garamond" charset="0"/>
                <a:cs typeface="Garamond" charset="0"/>
              </a:rPr>
              <a:t>Appendix E: </a:t>
            </a:r>
            <a:r>
              <a:rPr lang="en-US" i="1" dirty="0">
                <a:latin typeface="Garamond" charset="0"/>
                <a:ea typeface="Garamond" charset="0"/>
                <a:cs typeface="Garamond" charset="0"/>
              </a:rPr>
              <a:t>Balance Sheet</a:t>
            </a:r>
            <a:endParaRPr lang="en-US" dirty="0"/>
          </a:p>
        </p:txBody>
      </p:sp>
    </p:spTree>
    <p:extLst>
      <p:ext uri="{BB962C8B-B14F-4D97-AF65-F5344CB8AC3E}">
        <p14:creationId xmlns:p14="http://schemas.microsoft.com/office/powerpoint/2010/main" val="18209607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3" descr="https://lh3.googleusercontent.com/LogxmCMsdd9U8x2SIFi-jV6ArH4ytKq8HWh-rB-WCKRa_z92xV3jXiUpOmWv1bVwdPVUh2Ftrg_bppJiL74FPA7V1y-80SiyRTyT8KMTjCPKkQrwlU4WbvpXOo49I0TuhVr8H0i2"/>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9461" y="1823986"/>
            <a:ext cx="10905066" cy="4389288"/>
          </a:xfrm>
          <a:prstGeom prst="rect">
            <a:avLst/>
          </a:prstGeom>
          <a:noFill/>
        </p:spPr>
      </p:pic>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dirty="0">
                <a:solidFill>
                  <a:schemeClr val="bg1"/>
                </a:solidFill>
                <a:latin typeface="Garamond" charset="0"/>
                <a:ea typeface="Garamond" charset="0"/>
                <a:cs typeface="Garamond" charset="0"/>
              </a:rPr>
              <a:t>Appendix F: Bank Loan Calculation</a:t>
            </a:r>
            <a:endParaRPr lang="en-US" sz="3200" kern="1200" dirty="0">
              <a:solidFill>
                <a:schemeClr val="bg1"/>
              </a:solidFill>
              <a:latin typeface="Garamond" charset="0"/>
              <a:ea typeface="Garamond" charset="0"/>
              <a:cs typeface="Garamond" charset="0"/>
            </a:endParaRPr>
          </a:p>
        </p:txBody>
      </p:sp>
    </p:spTree>
    <p:extLst>
      <p:ext uri="{BB962C8B-B14F-4D97-AF65-F5344CB8AC3E}">
        <p14:creationId xmlns:p14="http://schemas.microsoft.com/office/powerpoint/2010/main" val="24973588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aramond" charset="0"/>
                <a:ea typeface="Garamond" charset="0"/>
                <a:cs typeface="Garamond" charset="0"/>
              </a:rPr>
              <a:t>Appendix G: </a:t>
            </a:r>
            <a:r>
              <a:rPr lang="en-US" i="1" dirty="0">
                <a:latin typeface="Garamond" charset="0"/>
                <a:ea typeface="Garamond" charset="0"/>
                <a:cs typeface="Garamond" charset="0"/>
              </a:rPr>
              <a:t>Market Position</a:t>
            </a:r>
            <a:endParaRPr lang="en-US" dirty="0"/>
          </a:p>
        </p:txBody>
      </p:sp>
      <p:pic>
        <p:nvPicPr>
          <p:cNvPr id="1026" name="Picture 2" descr="https://lh5.googleusercontent.com/V64ijMOJFyKpYjlsJfzYqt58LGVi3-bv6VAoypObaMUXyoiA5YWVB0Ia37UCfNGjUkyfn-MW5HJPpefcKgk1wNZ_43-dDJYODU8nILZgp4ZjhE4o6QtB74Gnt1oSbkF4KkueMXGz"/>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69920" y="2016284"/>
            <a:ext cx="5852160" cy="3970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4815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Garamond" charset="0"/>
                <a:ea typeface="Garamond" charset="0"/>
                <a:cs typeface="Garamond" charset="0"/>
              </a:rPr>
              <a:t>Appendix H: </a:t>
            </a:r>
            <a:r>
              <a:rPr lang="en-US" i="1" dirty="0">
                <a:latin typeface="Garamond" charset="0"/>
                <a:ea typeface="Garamond" charset="0"/>
                <a:cs typeface="Garamond" charset="0"/>
              </a:rPr>
              <a:t>Pricing Options</a:t>
            </a:r>
            <a:endParaRPr lang="en-US" dirty="0"/>
          </a:p>
        </p:txBody>
      </p:sp>
      <p:sp>
        <p:nvSpPr>
          <p:cNvPr id="7" name="Text Placeholder 6"/>
          <p:cNvSpPr>
            <a:spLocks noGrp="1"/>
          </p:cNvSpPr>
          <p:nvPr>
            <p:ph type="body" idx="1"/>
          </p:nvPr>
        </p:nvSpPr>
        <p:spPr/>
        <p:style>
          <a:lnRef idx="2">
            <a:schemeClr val="dk1"/>
          </a:lnRef>
          <a:fillRef idx="1">
            <a:schemeClr val="lt1"/>
          </a:fillRef>
          <a:effectRef idx="0">
            <a:schemeClr val="dk1"/>
          </a:effectRef>
          <a:fontRef idx="minor">
            <a:schemeClr val="dk1"/>
          </a:fontRef>
        </p:style>
        <p:txBody>
          <a:bodyPr anchor="ctr">
            <a:normAutofit/>
          </a:bodyPr>
          <a:lstStyle/>
          <a:p>
            <a:r>
              <a:rPr lang="en-US" sz="2800" dirty="0">
                <a:latin typeface="Garamond" charset="0"/>
                <a:ea typeface="Garamond" charset="0"/>
                <a:cs typeface="Garamond" charset="0"/>
              </a:rPr>
              <a:t>Standard Fees</a:t>
            </a:r>
          </a:p>
        </p:txBody>
      </p:sp>
      <p:sp>
        <p:nvSpPr>
          <p:cNvPr id="5" name="Content Placeholder 4"/>
          <p:cNvSpPr>
            <a:spLocks noGrp="1"/>
          </p:cNvSpPr>
          <p:nvPr>
            <p:ph sz="half" idx="2"/>
          </p:nvPr>
        </p:nvSpPr>
        <p:spPr/>
        <p:style>
          <a:lnRef idx="2">
            <a:schemeClr val="dk1"/>
          </a:lnRef>
          <a:fillRef idx="1">
            <a:schemeClr val="lt1"/>
          </a:fillRef>
          <a:effectRef idx="0">
            <a:schemeClr val="dk1"/>
          </a:effectRef>
          <a:fontRef idx="minor">
            <a:schemeClr val="dk1"/>
          </a:fontRef>
        </p:style>
        <p:txBody>
          <a:bodyPr>
            <a:normAutofit/>
          </a:bodyPr>
          <a:lstStyle/>
          <a:p>
            <a:pPr fontAlgn="base"/>
            <a:r>
              <a:rPr lang="en-US" sz="2200" dirty="0">
                <a:latin typeface="Garamond" charset="0"/>
                <a:ea typeface="Garamond" charset="0"/>
                <a:cs typeface="Garamond" charset="0"/>
              </a:rPr>
              <a:t>Initial consultation (one time fee) - $20.00</a:t>
            </a:r>
          </a:p>
          <a:p>
            <a:pPr fontAlgn="base"/>
            <a:r>
              <a:rPr lang="en-US" sz="2200" dirty="0">
                <a:latin typeface="Garamond" charset="0"/>
                <a:ea typeface="Garamond" charset="0"/>
                <a:cs typeface="Garamond" charset="0"/>
              </a:rPr>
              <a:t>6 Hour Online Course (with access to coaches via online chats, emails and call center) - $280.00</a:t>
            </a:r>
          </a:p>
          <a:p>
            <a:pPr fontAlgn="base"/>
            <a:r>
              <a:rPr lang="en-US" sz="2200" dirty="0">
                <a:latin typeface="Garamond" charset="0"/>
                <a:ea typeface="Garamond" charset="0"/>
                <a:cs typeface="Garamond" charset="0"/>
              </a:rPr>
              <a:t>One-on-one session</a:t>
            </a:r>
          </a:p>
          <a:p>
            <a:pPr lvl="1" fontAlgn="base"/>
            <a:r>
              <a:rPr lang="en-US" sz="2200" dirty="0">
                <a:latin typeface="Garamond" charset="0"/>
                <a:ea typeface="Garamond" charset="0"/>
                <a:cs typeface="Garamond" charset="0"/>
              </a:rPr>
              <a:t>30 Min - $45.00</a:t>
            </a:r>
          </a:p>
          <a:p>
            <a:pPr lvl="1" fontAlgn="base"/>
            <a:r>
              <a:rPr lang="en-US" sz="2200" dirty="0">
                <a:latin typeface="Garamond" charset="0"/>
                <a:ea typeface="Garamond" charset="0"/>
                <a:cs typeface="Garamond" charset="0"/>
              </a:rPr>
              <a:t>60 Min - $90.00</a:t>
            </a:r>
          </a:p>
          <a:p>
            <a:pPr fontAlgn="base"/>
            <a:r>
              <a:rPr lang="en-US" sz="2200" dirty="0">
                <a:latin typeface="Garamond" charset="0"/>
                <a:ea typeface="Garamond" charset="0"/>
                <a:cs typeface="Garamond" charset="0"/>
              </a:rPr>
              <a:t>3 Hour Workshop - $150</a:t>
            </a:r>
          </a:p>
          <a:p>
            <a:pPr fontAlgn="base"/>
            <a:r>
              <a:rPr lang="en-US" sz="2200" dirty="0">
                <a:latin typeface="Garamond" charset="0"/>
                <a:ea typeface="Garamond" charset="0"/>
                <a:cs typeface="Garamond" charset="0"/>
              </a:rPr>
              <a:t>16 Hour Seminar - $800</a:t>
            </a:r>
          </a:p>
          <a:p>
            <a:endParaRPr lang="en-US" dirty="0"/>
          </a:p>
        </p:txBody>
      </p:sp>
      <p:sp>
        <p:nvSpPr>
          <p:cNvPr id="8" name="Text Placeholder 7"/>
          <p:cNvSpPr>
            <a:spLocks noGrp="1"/>
          </p:cNvSpPr>
          <p:nvPr>
            <p:ph type="body" sz="quarter" idx="3"/>
          </p:nvPr>
        </p:nvSpPr>
        <p:spPr/>
        <p:style>
          <a:lnRef idx="2">
            <a:schemeClr val="dk1"/>
          </a:lnRef>
          <a:fillRef idx="1">
            <a:schemeClr val="lt1"/>
          </a:fillRef>
          <a:effectRef idx="0">
            <a:schemeClr val="dk1"/>
          </a:effectRef>
          <a:fontRef idx="minor">
            <a:schemeClr val="dk1"/>
          </a:fontRef>
        </p:style>
        <p:txBody>
          <a:bodyPr anchor="ctr">
            <a:normAutofit/>
          </a:bodyPr>
          <a:lstStyle/>
          <a:p>
            <a:r>
              <a:rPr lang="en-US" sz="2800" dirty="0">
                <a:latin typeface="Garamond" charset="0"/>
                <a:ea typeface="Garamond" charset="0"/>
                <a:cs typeface="Garamond" charset="0"/>
              </a:rPr>
              <a:t>Bundling Packages</a:t>
            </a:r>
          </a:p>
        </p:txBody>
      </p:sp>
      <p:sp>
        <p:nvSpPr>
          <p:cNvPr id="6" name="Content Placeholder 5"/>
          <p:cNvSpPr>
            <a:spLocks noGrp="1"/>
          </p:cNvSpPr>
          <p:nvPr>
            <p:ph sz="quarter" idx="4"/>
          </p:nvPr>
        </p:nvSpPr>
        <p:spPr/>
        <p:style>
          <a:lnRef idx="2">
            <a:schemeClr val="dk1"/>
          </a:lnRef>
          <a:fillRef idx="1">
            <a:schemeClr val="lt1"/>
          </a:fillRef>
          <a:effectRef idx="0">
            <a:schemeClr val="dk1"/>
          </a:effectRef>
          <a:fontRef idx="minor">
            <a:schemeClr val="dk1"/>
          </a:fontRef>
        </p:style>
        <p:txBody>
          <a:bodyPr>
            <a:normAutofit fontScale="92500" lnSpcReduction="20000"/>
          </a:bodyPr>
          <a:lstStyle/>
          <a:p>
            <a:pPr fontAlgn="base"/>
            <a:r>
              <a:rPr lang="en-US" sz="2400" dirty="0">
                <a:latin typeface="Garamond" charset="0"/>
                <a:ea typeface="Garamond" charset="0"/>
                <a:cs typeface="Garamond" charset="0"/>
              </a:rPr>
              <a:t>Initial consultation and one . . . </a:t>
            </a:r>
          </a:p>
          <a:p>
            <a:pPr lvl="1" fontAlgn="base"/>
            <a:r>
              <a:rPr lang="en-US" dirty="0">
                <a:latin typeface="Garamond" charset="0"/>
                <a:ea typeface="Garamond" charset="0"/>
                <a:cs typeface="Garamond" charset="0"/>
              </a:rPr>
              <a:t>30 Min one-on-one session - $40.00</a:t>
            </a:r>
          </a:p>
          <a:p>
            <a:pPr lvl="1" fontAlgn="base"/>
            <a:r>
              <a:rPr lang="en-US" dirty="0">
                <a:latin typeface="Garamond" charset="0"/>
                <a:ea typeface="Garamond" charset="0"/>
                <a:cs typeface="Garamond" charset="0"/>
              </a:rPr>
              <a:t>60 Min one-on-one session - $70.00</a:t>
            </a:r>
          </a:p>
          <a:p>
            <a:pPr fontAlgn="base"/>
            <a:r>
              <a:rPr lang="en-US" sz="2400" dirty="0">
                <a:latin typeface="Garamond" charset="0"/>
                <a:ea typeface="Garamond" charset="0"/>
                <a:cs typeface="Garamond" charset="0"/>
              </a:rPr>
              <a:t>Initial consultation and 3 hour workshop - $155.00</a:t>
            </a:r>
          </a:p>
          <a:p>
            <a:pPr fontAlgn="base"/>
            <a:r>
              <a:rPr lang="en-US" sz="2400" dirty="0">
                <a:latin typeface="Garamond" charset="0"/>
                <a:ea typeface="Garamond" charset="0"/>
                <a:cs typeface="Garamond" charset="0"/>
              </a:rPr>
              <a:t>Initial consultation, 6 hour online course and 2 . . . </a:t>
            </a:r>
          </a:p>
          <a:p>
            <a:pPr lvl="1" fontAlgn="base"/>
            <a:r>
              <a:rPr lang="en-US" dirty="0">
                <a:latin typeface="Garamond" charset="0"/>
                <a:ea typeface="Garamond" charset="0"/>
                <a:cs typeface="Garamond" charset="0"/>
              </a:rPr>
              <a:t>30 Min one-on-one session - $350.00</a:t>
            </a:r>
          </a:p>
          <a:p>
            <a:pPr lvl="1" fontAlgn="base"/>
            <a:r>
              <a:rPr lang="en-US" dirty="0">
                <a:latin typeface="Garamond" charset="0"/>
                <a:ea typeface="Garamond" charset="0"/>
                <a:cs typeface="Garamond" charset="0"/>
              </a:rPr>
              <a:t>60 Min one-on-one session - $400.00</a:t>
            </a:r>
          </a:p>
          <a:p>
            <a:pPr fontAlgn="base"/>
            <a:r>
              <a:rPr lang="en-US" sz="2400" dirty="0">
                <a:latin typeface="Garamond" charset="0"/>
                <a:ea typeface="Garamond" charset="0"/>
                <a:cs typeface="Garamond" charset="0"/>
              </a:rPr>
              <a:t>5 Session Packages</a:t>
            </a:r>
          </a:p>
          <a:p>
            <a:pPr lvl="1" fontAlgn="base"/>
            <a:r>
              <a:rPr lang="en-US" dirty="0">
                <a:latin typeface="Garamond" charset="0"/>
                <a:ea typeface="Garamond" charset="0"/>
                <a:cs typeface="Garamond" charset="0"/>
              </a:rPr>
              <a:t>30 Min - $125.00</a:t>
            </a:r>
          </a:p>
          <a:p>
            <a:pPr lvl="1" fontAlgn="base"/>
            <a:r>
              <a:rPr lang="en-US" dirty="0">
                <a:latin typeface="Garamond" charset="0"/>
                <a:ea typeface="Garamond" charset="0"/>
                <a:cs typeface="Garamond" charset="0"/>
              </a:rPr>
              <a:t>60 Min - $275.00</a:t>
            </a:r>
          </a:p>
          <a:p>
            <a:endParaRPr lang="en-US" dirty="0"/>
          </a:p>
        </p:txBody>
      </p:sp>
    </p:spTree>
    <p:extLst>
      <p:ext uri="{BB962C8B-B14F-4D97-AF65-F5344CB8AC3E}">
        <p14:creationId xmlns:p14="http://schemas.microsoft.com/office/powerpoint/2010/main" val="1961902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Down Arrow 7">
            <a:extLst>
              <a:ext uri="{FF2B5EF4-FFF2-40B4-BE49-F238E27FC236}">
                <a16:creationId xmlns:a16="http://schemas.microsoft.com/office/drawing/2014/main" id="{D4771268-CB57-404A-9271-370EB28F609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Garamond" charset="0"/>
                <a:ea typeface="Garamond" charset="0"/>
                <a:cs typeface="Garamond" charset="0"/>
              </a:rPr>
              <a:t>Appendix I </a:t>
            </a:r>
            <a:r>
              <a:rPr lang="en-US" sz="3600" i="1" kern="1200" dirty="0">
                <a:solidFill>
                  <a:srgbClr val="FFFFFF"/>
                </a:solidFill>
                <a:latin typeface="Garamond" charset="0"/>
                <a:ea typeface="Garamond" charset="0"/>
                <a:cs typeface="Garamond" charset="0"/>
              </a:rPr>
              <a:t>Risk </a:t>
            </a:r>
            <a:r>
              <a:rPr lang="en-US" sz="3600" i="1" kern="1200" dirty="0" err="1">
                <a:solidFill>
                  <a:srgbClr val="FFFFFF"/>
                </a:solidFill>
                <a:latin typeface="Garamond" charset="0"/>
                <a:ea typeface="Garamond" charset="0"/>
                <a:cs typeface="Garamond" charset="0"/>
              </a:rPr>
              <a:t>Assesment</a:t>
            </a:r>
            <a:endParaRPr lang="en-US" sz="3600" i="1" kern="1200" dirty="0">
              <a:solidFill>
                <a:srgbClr val="FFFFFF"/>
              </a:solidFill>
              <a:latin typeface="Garamond" charset="0"/>
              <a:ea typeface="Garamond" charset="0"/>
              <a:cs typeface="Garamond" charset="0"/>
            </a:endParaRPr>
          </a:p>
        </p:txBody>
      </p:sp>
      <p:graphicFrame>
        <p:nvGraphicFramePr>
          <p:cNvPr id="6" name="Content Placeholder 8"/>
          <p:cNvGraphicFramePr>
            <a:graphicFrameLocks/>
          </p:cNvGraphicFramePr>
          <p:nvPr>
            <p:extLst>
              <p:ext uri="{D42A27DB-BD31-4B8C-83A1-F6EECF244321}">
                <p14:modId xmlns:p14="http://schemas.microsoft.com/office/powerpoint/2010/main" val="1700466882"/>
              </p:ext>
            </p:extLst>
          </p:nvPr>
        </p:nvGraphicFramePr>
        <p:xfrm>
          <a:off x="4527804" y="517147"/>
          <a:ext cx="7323883" cy="5447493"/>
        </p:xfrm>
        <a:graphic>
          <a:graphicData uri="http://schemas.openxmlformats.org/drawingml/2006/table">
            <a:tbl>
              <a:tblPr firstRow="1" firstCol="1" bandRow="1">
                <a:tableStyleId>{793D81CF-94F2-401A-BA57-92F5A7B2D0C5}</a:tableStyleId>
              </a:tblPr>
              <a:tblGrid>
                <a:gridCol w="1830458">
                  <a:extLst>
                    <a:ext uri="{9D8B030D-6E8A-4147-A177-3AD203B41FA5}">
                      <a16:colId xmlns:a16="http://schemas.microsoft.com/office/drawing/2014/main" val="20000"/>
                    </a:ext>
                  </a:extLst>
                </a:gridCol>
                <a:gridCol w="1830458">
                  <a:extLst>
                    <a:ext uri="{9D8B030D-6E8A-4147-A177-3AD203B41FA5}">
                      <a16:colId xmlns:a16="http://schemas.microsoft.com/office/drawing/2014/main" val="20001"/>
                    </a:ext>
                  </a:extLst>
                </a:gridCol>
                <a:gridCol w="1831141">
                  <a:extLst>
                    <a:ext uri="{9D8B030D-6E8A-4147-A177-3AD203B41FA5}">
                      <a16:colId xmlns:a16="http://schemas.microsoft.com/office/drawing/2014/main" val="20002"/>
                    </a:ext>
                  </a:extLst>
                </a:gridCol>
                <a:gridCol w="1831826">
                  <a:extLst>
                    <a:ext uri="{9D8B030D-6E8A-4147-A177-3AD203B41FA5}">
                      <a16:colId xmlns:a16="http://schemas.microsoft.com/office/drawing/2014/main" val="20003"/>
                    </a:ext>
                  </a:extLst>
                </a:gridCol>
              </a:tblGrid>
              <a:tr h="380955">
                <a:tc gridSpan="4">
                  <a:txBody>
                    <a:bodyPr/>
                    <a:lstStyle/>
                    <a:p>
                      <a:pPr algn="ctr">
                        <a:spcAft>
                          <a:spcPts val="0"/>
                        </a:spcAft>
                      </a:pPr>
                      <a:r>
                        <a:rPr lang="en-US" sz="1300" dirty="0">
                          <a:effectLst/>
                        </a:rPr>
                        <a:t>Risk Assessment of Various Factors</a:t>
                      </a:r>
                      <a:endParaRPr lang="en-US" sz="1100" dirty="0">
                        <a:effectLst/>
                        <a:latin typeface="Calibri" charset="0"/>
                        <a:ea typeface="Calibri" charset="0"/>
                        <a:cs typeface="Times New Roman" charset="0"/>
                      </a:endParaRPr>
                    </a:p>
                  </a:txBody>
                  <a:tcPr marL="65207" marR="65207"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89798">
                <a:tc>
                  <a:txBody>
                    <a:bodyPr/>
                    <a:lstStyle/>
                    <a:p>
                      <a:pPr algn="l">
                        <a:spcAft>
                          <a:spcPts val="0"/>
                        </a:spcAft>
                      </a:pPr>
                      <a:r>
                        <a:rPr lang="en-US" sz="1100">
                          <a:effectLst/>
                        </a:rPr>
                        <a:t> </a:t>
                      </a:r>
                      <a:endParaRPr lang="en-US" sz="1100">
                        <a:effectLst/>
                        <a:latin typeface="Calibri" charset="0"/>
                        <a:ea typeface="Calibri" charset="0"/>
                        <a:cs typeface="Times New Roman" charset="0"/>
                      </a:endParaRPr>
                    </a:p>
                  </a:txBody>
                  <a:tcPr marL="65207" marR="65207" marT="0" marB="0"/>
                </a:tc>
                <a:tc>
                  <a:txBody>
                    <a:bodyPr/>
                    <a:lstStyle/>
                    <a:p>
                      <a:pPr algn="ctr">
                        <a:spcAft>
                          <a:spcPts val="0"/>
                        </a:spcAft>
                      </a:pPr>
                      <a:r>
                        <a:rPr lang="en-US" sz="1100" u="sng">
                          <a:effectLst/>
                        </a:rPr>
                        <a:t>Low</a:t>
                      </a:r>
                      <a:endParaRPr lang="en-US" sz="1100">
                        <a:effectLst/>
                        <a:latin typeface="Calibri" charset="0"/>
                        <a:ea typeface="Calibri" charset="0"/>
                        <a:cs typeface="Times New Roman" charset="0"/>
                      </a:endParaRPr>
                    </a:p>
                  </a:txBody>
                  <a:tcPr marL="65207" marR="65207" marT="0" marB="0" anchor="ctr"/>
                </a:tc>
                <a:tc>
                  <a:txBody>
                    <a:bodyPr/>
                    <a:lstStyle/>
                    <a:p>
                      <a:pPr algn="ctr">
                        <a:spcAft>
                          <a:spcPts val="0"/>
                        </a:spcAft>
                      </a:pPr>
                      <a:r>
                        <a:rPr lang="en-US" sz="1100" u="sng">
                          <a:effectLst/>
                        </a:rPr>
                        <a:t>Medium</a:t>
                      </a:r>
                      <a:endParaRPr lang="en-US" sz="1100">
                        <a:effectLst/>
                        <a:latin typeface="Calibri" charset="0"/>
                        <a:ea typeface="Calibri" charset="0"/>
                        <a:cs typeface="Times New Roman" charset="0"/>
                      </a:endParaRPr>
                    </a:p>
                  </a:txBody>
                  <a:tcPr marL="65207" marR="65207" marT="0" marB="0" anchor="ctr"/>
                </a:tc>
                <a:tc>
                  <a:txBody>
                    <a:bodyPr/>
                    <a:lstStyle/>
                    <a:p>
                      <a:pPr algn="ctr">
                        <a:spcAft>
                          <a:spcPts val="0"/>
                        </a:spcAft>
                      </a:pPr>
                      <a:r>
                        <a:rPr lang="en-US" sz="1100" u="sng">
                          <a:effectLst/>
                        </a:rPr>
                        <a:t>High</a:t>
                      </a:r>
                      <a:endParaRPr lang="en-US" sz="1100">
                        <a:effectLst/>
                        <a:latin typeface="Calibri" charset="0"/>
                        <a:ea typeface="Calibri" charset="0"/>
                        <a:cs typeface="Times New Roman" charset="0"/>
                      </a:endParaRPr>
                    </a:p>
                  </a:txBody>
                  <a:tcPr marL="65207" marR="65207" marT="0" marB="0" anchor="ctr"/>
                </a:tc>
                <a:extLst>
                  <a:ext uri="{0D108BD9-81ED-4DB2-BD59-A6C34878D82A}">
                    <a16:rowId xmlns:a16="http://schemas.microsoft.com/office/drawing/2014/main" val="10001"/>
                  </a:ext>
                </a:extLst>
              </a:tr>
              <a:tr h="346185">
                <a:tc>
                  <a:txBody>
                    <a:bodyPr/>
                    <a:lstStyle/>
                    <a:p>
                      <a:pPr algn="l">
                        <a:spcAft>
                          <a:spcPts val="0"/>
                        </a:spcAft>
                      </a:pPr>
                      <a:r>
                        <a:rPr lang="en-US" sz="1100">
                          <a:effectLst/>
                        </a:rPr>
                        <a:t>Service Liability </a:t>
                      </a:r>
                      <a:endParaRPr lang="en-US" sz="1100">
                        <a:effectLst/>
                        <a:latin typeface="Calibri" charset="0"/>
                        <a:ea typeface="Calibri" charset="0"/>
                        <a:cs typeface="Times New Roman" charset="0"/>
                      </a:endParaRPr>
                    </a:p>
                  </a:txBody>
                  <a:tcPr marL="65207" marR="65207" marT="0" marB="0" anchor="ctr"/>
                </a:tc>
                <a:tc>
                  <a:txBody>
                    <a:bodyPr/>
                    <a:lstStyle/>
                    <a:p>
                      <a:pPr algn="ctr">
                        <a:spcAft>
                          <a:spcPts val="0"/>
                        </a:spcAft>
                      </a:pPr>
                      <a:r>
                        <a:rPr lang="en-US" sz="1100">
                          <a:effectLst/>
                        </a:rPr>
                        <a:t> </a:t>
                      </a:r>
                      <a:endParaRPr lang="en-US" sz="1100">
                        <a:effectLst/>
                        <a:latin typeface="Calibri" charset="0"/>
                        <a:ea typeface="Calibri" charset="0"/>
                        <a:cs typeface="Times New Roman" charset="0"/>
                      </a:endParaRPr>
                    </a:p>
                  </a:txBody>
                  <a:tcPr marL="65207" marR="65207" marT="0" marB="0" anchor="ctr"/>
                </a:tc>
                <a:tc>
                  <a:txBody>
                    <a:bodyPr/>
                    <a:lstStyle/>
                    <a:p>
                      <a:pPr algn="ctr">
                        <a:spcAft>
                          <a:spcPts val="0"/>
                        </a:spcAft>
                      </a:pPr>
                      <a:r>
                        <a:rPr lang="en-US" sz="1100">
                          <a:effectLst/>
                        </a:rPr>
                        <a:t> </a:t>
                      </a:r>
                      <a:endParaRPr lang="en-US" sz="1100">
                        <a:effectLst/>
                        <a:latin typeface="Calibri" charset="0"/>
                        <a:ea typeface="Calibri" charset="0"/>
                        <a:cs typeface="Times New Roman" charset="0"/>
                      </a:endParaRPr>
                    </a:p>
                  </a:txBody>
                  <a:tcPr marL="65207" marR="65207" marT="0" marB="0" anchor="ctr"/>
                </a:tc>
                <a:tc>
                  <a:txBody>
                    <a:bodyPr/>
                    <a:lstStyle/>
                    <a:p>
                      <a:pPr algn="ctr">
                        <a:spcAft>
                          <a:spcPts val="0"/>
                        </a:spcAft>
                      </a:pPr>
                      <a:r>
                        <a:rPr lang="en-US" sz="1100">
                          <a:effectLst/>
                        </a:rPr>
                        <a:t>X</a:t>
                      </a:r>
                      <a:endParaRPr lang="en-US" sz="1100">
                        <a:effectLst/>
                        <a:latin typeface="Calibri" charset="0"/>
                        <a:ea typeface="Calibri" charset="0"/>
                        <a:cs typeface="Times New Roman" charset="0"/>
                      </a:endParaRPr>
                    </a:p>
                  </a:txBody>
                  <a:tcPr marL="65207" marR="65207" marT="0" marB="0" anchor="ctr"/>
                </a:tc>
                <a:extLst>
                  <a:ext uri="{0D108BD9-81ED-4DB2-BD59-A6C34878D82A}">
                    <a16:rowId xmlns:a16="http://schemas.microsoft.com/office/drawing/2014/main" val="10002"/>
                  </a:ext>
                </a:extLst>
              </a:tr>
              <a:tr h="588815">
                <a:tc>
                  <a:txBody>
                    <a:bodyPr/>
                    <a:lstStyle/>
                    <a:p>
                      <a:pPr algn="l">
                        <a:spcAft>
                          <a:spcPts val="0"/>
                        </a:spcAft>
                      </a:pPr>
                      <a:r>
                        <a:rPr lang="en-US" sz="1100">
                          <a:effectLst/>
                        </a:rPr>
                        <a:t>Seasonality of Business</a:t>
                      </a:r>
                      <a:endParaRPr lang="en-US" sz="1100">
                        <a:effectLst/>
                        <a:latin typeface="Calibri" charset="0"/>
                        <a:ea typeface="Calibri" charset="0"/>
                        <a:cs typeface="Times New Roman" charset="0"/>
                      </a:endParaRPr>
                    </a:p>
                  </a:txBody>
                  <a:tcPr marL="65207" marR="65207" marT="0" marB="0" anchor="ctr"/>
                </a:tc>
                <a:tc>
                  <a:txBody>
                    <a:bodyPr/>
                    <a:lstStyle/>
                    <a:p>
                      <a:pPr algn="ctr">
                        <a:spcAft>
                          <a:spcPts val="0"/>
                        </a:spcAft>
                      </a:pPr>
                      <a:r>
                        <a:rPr lang="en-US" sz="1100">
                          <a:effectLst/>
                        </a:rPr>
                        <a:t> </a:t>
                      </a:r>
                      <a:endParaRPr lang="en-US" sz="1100">
                        <a:effectLst/>
                        <a:latin typeface="Calibri" charset="0"/>
                        <a:ea typeface="Calibri" charset="0"/>
                        <a:cs typeface="Times New Roman" charset="0"/>
                      </a:endParaRPr>
                    </a:p>
                  </a:txBody>
                  <a:tcPr marL="65207" marR="65207" marT="0" marB="0" anchor="ctr"/>
                </a:tc>
                <a:tc>
                  <a:txBody>
                    <a:bodyPr/>
                    <a:lstStyle/>
                    <a:p>
                      <a:pPr algn="ctr">
                        <a:spcAft>
                          <a:spcPts val="0"/>
                        </a:spcAft>
                      </a:pPr>
                      <a:r>
                        <a:rPr lang="en-US" sz="1100">
                          <a:effectLst/>
                        </a:rPr>
                        <a:t>X</a:t>
                      </a:r>
                      <a:endParaRPr lang="en-US" sz="1100">
                        <a:effectLst/>
                        <a:latin typeface="Calibri" charset="0"/>
                        <a:ea typeface="Calibri" charset="0"/>
                        <a:cs typeface="Times New Roman" charset="0"/>
                      </a:endParaRPr>
                    </a:p>
                  </a:txBody>
                  <a:tcPr marL="65207" marR="65207" marT="0" marB="0" anchor="ctr"/>
                </a:tc>
                <a:tc>
                  <a:txBody>
                    <a:bodyPr/>
                    <a:lstStyle/>
                    <a:p>
                      <a:pPr algn="ctr">
                        <a:spcAft>
                          <a:spcPts val="0"/>
                        </a:spcAft>
                      </a:pPr>
                      <a:r>
                        <a:rPr lang="en-US" sz="1100">
                          <a:effectLst/>
                        </a:rPr>
                        <a:t> </a:t>
                      </a:r>
                      <a:endParaRPr lang="en-US" sz="1100">
                        <a:effectLst/>
                        <a:latin typeface="Calibri" charset="0"/>
                        <a:ea typeface="Calibri" charset="0"/>
                        <a:cs typeface="Times New Roman" charset="0"/>
                      </a:endParaRPr>
                    </a:p>
                  </a:txBody>
                  <a:tcPr marL="65207" marR="65207" marT="0" marB="0" anchor="ctr"/>
                </a:tc>
                <a:extLst>
                  <a:ext uri="{0D108BD9-81ED-4DB2-BD59-A6C34878D82A}">
                    <a16:rowId xmlns:a16="http://schemas.microsoft.com/office/drawing/2014/main" val="10003"/>
                  </a:ext>
                </a:extLst>
              </a:tr>
              <a:tr h="525324">
                <a:tc>
                  <a:txBody>
                    <a:bodyPr/>
                    <a:lstStyle/>
                    <a:p>
                      <a:pPr algn="l">
                        <a:spcAft>
                          <a:spcPts val="0"/>
                        </a:spcAft>
                      </a:pPr>
                      <a:r>
                        <a:rPr lang="en-US" sz="1100">
                          <a:effectLst/>
                        </a:rPr>
                        <a:t>Substitutions </a:t>
                      </a:r>
                      <a:endParaRPr lang="en-US" sz="1100">
                        <a:effectLst/>
                        <a:latin typeface="Calibri" charset="0"/>
                        <a:ea typeface="Calibri" charset="0"/>
                        <a:cs typeface="Times New Roman" charset="0"/>
                      </a:endParaRPr>
                    </a:p>
                  </a:txBody>
                  <a:tcPr marL="65207" marR="65207" marT="0" marB="0" anchor="ctr"/>
                </a:tc>
                <a:tc>
                  <a:txBody>
                    <a:bodyPr/>
                    <a:lstStyle/>
                    <a:p>
                      <a:pPr algn="ctr">
                        <a:spcAft>
                          <a:spcPts val="0"/>
                        </a:spcAft>
                      </a:pPr>
                      <a:r>
                        <a:rPr lang="en-US" sz="1100">
                          <a:effectLst/>
                        </a:rPr>
                        <a:t> </a:t>
                      </a:r>
                      <a:endParaRPr lang="en-US" sz="1100">
                        <a:effectLst/>
                        <a:latin typeface="Calibri" charset="0"/>
                        <a:ea typeface="Calibri" charset="0"/>
                        <a:cs typeface="Times New Roman" charset="0"/>
                      </a:endParaRPr>
                    </a:p>
                  </a:txBody>
                  <a:tcPr marL="65207" marR="65207" marT="0" marB="0" anchor="ctr"/>
                </a:tc>
                <a:tc>
                  <a:txBody>
                    <a:bodyPr/>
                    <a:lstStyle/>
                    <a:p>
                      <a:pPr algn="ctr">
                        <a:spcAft>
                          <a:spcPts val="0"/>
                        </a:spcAft>
                      </a:pPr>
                      <a:r>
                        <a:rPr lang="en-US" sz="1100">
                          <a:effectLst/>
                        </a:rPr>
                        <a:t>X</a:t>
                      </a:r>
                      <a:endParaRPr lang="en-US" sz="1100">
                        <a:effectLst/>
                        <a:latin typeface="Calibri" charset="0"/>
                        <a:ea typeface="Calibri" charset="0"/>
                        <a:cs typeface="Times New Roman" charset="0"/>
                      </a:endParaRPr>
                    </a:p>
                  </a:txBody>
                  <a:tcPr marL="65207" marR="65207" marT="0" marB="0" anchor="ctr"/>
                </a:tc>
                <a:tc>
                  <a:txBody>
                    <a:bodyPr/>
                    <a:lstStyle/>
                    <a:p>
                      <a:pPr algn="ctr">
                        <a:spcAft>
                          <a:spcPts val="0"/>
                        </a:spcAft>
                      </a:pPr>
                      <a:r>
                        <a:rPr lang="en-US" sz="1100">
                          <a:effectLst/>
                        </a:rPr>
                        <a:t> </a:t>
                      </a:r>
                      <a:endParaRPr lang="en-US" sz="1100">
                        <a:effectLst/>
                        <a:latin typeface="Calibri" charset="0"/>
                        <a:ea typeface="Calibri" charset="0"/>
                        <a:cs typeface="Times New Roman" charset="0"/>
                      </a:endParaRPr>
                    </a:p>
                  </a:txBody>
                  <a:tcPr marL="65207" marR="65207" marT="0" marB="0" anchor="ctr"/>
                </a:tc>
                <a:extLst>
                  <a:ext uri="{0D108BD9-81ED-4DB2-BD59-A6C34878D82A}">
                    <a16:rowId xmlns:a16="http://schemas.microsoft.com/office/drawing/2014/main" val="10004"/>
                  </a:ext>
                </a:extLst>
              </a:tr>
              <a:tr h="546487">
                <a:tc>
                  <a:txBody>
                    <a:bodyPr/>
                    <a:lstStyle/>
                    <a:p>
                      <a:pPr algn="l">
                        <a:spcAft>
                          <a:spcPts val="0"/>
                        </a:spcAft>
                      </a:pPr>
                      <a:r>
                        <a:rPr lang="en-US" sz="1100">
                          <a:effectLst/>
                        </a:rPr>
                        <a:t>Customers</a:t>
                      </a:r>
                      <a:endParaRPr lang="en-US" sz="1100">
                        <a:effectLst/>
                        <a:latin typeface="Calibri" charset="0"/>
                        <a:ea typeface="Calibri" charset="0"/>
                        <a:cs typeface="Times New Roman" charset="0"/>
                      </a:endParaRPr>
                    </a:p>
                  </a:txBody>
                  <a:tcPr marL="65207" marR="65207" marT="0" marB="0" anchor="ctr"/>
                </a:tc>
                <a:tc>
                  <a:txBody>
                    <a:bodyPr/>
                    <a:lstStyle/>
                    <a:p>
                      <a:pPr algn="ctr">
                        <a:spcAft>
                          <a:spcPts val="0"/>
                        </a:spcAft>
                      </a:pPr>
                      <a:r>
                        <a:rPr lang="en-US" sz="1100">
                          <a:effectLst/>
                        </a:rPr>
                        <a:t> </a:t>
                      </a:r>
                      <a:endParaRPr lang="en-US" sz="1100">
                        <a:effectLst/>
                        <a:latin typeface="Calibri" charset="0"/>
                        <a:ea typeface="Calibri" charset="0"/>
                        <a:cs typeface="Times New Roman" charset="0"/>
                      </a:endParaRPr>
                    </a:p>
                  </a:txBody>
                  <a:tcPr marL="65207" marR="65207" marT="0" marB="0" anchor="ctr"/>
                </a:tc>
                <a:tc>
                  <a:txBody>
                    <a:bodyPr/>
                    <a:lstStyle/>
                    <a:p>
                      <a:pPr algn="ctr">
                        <a:spcAft>
                          <a:spcPts val="0"/>
                        </a:spcAft>
                      </a:pPr>
                      <a:r>
                        <a:rPr lang="en-US" sz="1100">
                          <a:effectLst/>
                        </a:rPr>
                        <a:t>X</a:t>
                      </a:r>
                      <a:endParaRPr lang="en-US" sz="1100">
                        <a:effectLst/>
                        <a:latin typeface="Calibri" charset="0"/>
                        <a:ea typeface="Calibri" charset="0"/>
                        <a:cs typeface="Times New Roman" charset="0"/>
                      </a:endParaRPr>
                    </a:p>
                  </a:txBody>
                  <a:tcPr marL="65207" marR="65207" marT="0" marB="0" anchor="ctr"/>
                </a:tc>
                <a:tc>
                  <a:txBody>
                    <a:bodyPr/>
                    <a:lstStyle/>
                    <a:p>
                      <a:pPr algn="ctr">
                        <a:spcAft>
                          <a:spcPts val="0"/>
                        </a:spcAft>
                      </a:pPr>
                      <a:r>
                        <a:rPr lang="en-US" sz="1100">
                          <a:effectLst/>
                        </a:rPr>
                        <a:t> </a:t>
                      </a:r>
                      <a:endParaRPr lang="en-US" sz="1100">
                        <a:effectLst/>
                        <a:latin typeface="Calibri" charset="0"/>
                        <a:ea typeface="Calibri" charset="0"/>
                        <a:cs typeface="Times New Roman" charset="0"/>
                      </a:endParaRPr>
                    </a:p>
                  </a:txBody>
                  <a:tcPr marL="65207" marR="65207" marT="0" marB="0" anchor="ctr"/>
                </a:tc>
                <a:extLst>
                  <a:ext uri="{0D108BD9-81ED-4DB2-BD59-A6C34878D82A}">
                    <a16:rowId xmlns:a16="http://schemas.microsoft.com/office/drawing/2014/main" val="10005"/>
                  </a:ext>
                </a:extLst>
              </a:tr>
              <a:tr h="619807">
                <a:tc>
                  <a:txBody>
                    <a:bodyPr/>
                    <a:lstStyle/>
                    <a:p>
                      <a:pPr algn="l">
                        <a:spcAft>
                          <a:spcPts val="0"/>
                        </a:spcAft>
                      </a:pPr>
                      <a:r>
                        <a:rPr lang="en-US" sz="1100">
                          <a:effectLst/>
                        </a:rPr>
                        <a:t>Suppliers and Personnel</a:t>
                      </a:r>
                      <a:endParaRPr lang="en-US" sz="1100">
                        <a:effectLst/>
                        <a:latin typeface="Calibri" charset="0"/>
                        <a:ea typeface="Calibri" charset="0"/>
                        <a:cs typeface="Times New Roman" charset="0"/>
                      </a:endParaRPr>
                    </a:p>
                  </a:txBody>
                  <a:tcPr marL="65207" marR="65207" marT="0" marB="0" anchor="ctr"/>
                </a:tc>
                <a:tc>
                  <a:txBody>
                    <a:bodyPr/>
                    <a:lstStyle/>
                    <a:p>
                      <a:pPr algn="ctr">
                        <a:spcAft>
                          <a:spcPts val="0"/>
                        </a:spcAft>
                      </a:pPr>
                      <a:r>
                        <a:rPr lang="en-US" sz="1100">
                          <a:effectLst/>
                        </a:rPr>
                        <a:t> </a:t>
                      </a:r>
                      <a:endParaRPr lang="en-US" sz="1100">
                        <a:effectLst/>
                        <a:latin typeface="Calibri" charset="0"/>
                        <a:ea typeface="Calibri" charset="0"/>
                        <a:cs typeface="Times New Roman" charset="0"/>
                      </a:endParaRPr>
                    </a:p>
                  </a:txBody>
                  <a:tcPr marL="65207" marR="65207" marT="0" marB="0" anchor="ctr"/>
                </a:tc>
                <a:tc>
                  <a:txBody>
                    <a:bodyPr/>
                    <a:lstStyle/>
                    <a:p>
                      <a:pPr algn="ctr">
                        <a:spcAft>
                          <a:spcPts val="0"/>
                        </a:spcAft>
                      </a:pPr>
                      <a:r>
                        <a:rPr lang="en-US" sz="1100">
                          <a:effectLst/>
                        </a:rPr>
                        <a:t>X</a:t>
                      </a:r>
                      <a:endParaRPr lang="en-US" sz="1100">
                        <a:effectLst/>
                        <a:latin typeface="Calibri" charset="0"/>
                        <a:ea typeface="Calibri" charset="0"/>
                        <a:cs typeface="Times New Roman" charset="0"/>
                      </a:endParaRPr>
                    </a:p>
                  </a:txBody>
                  <a:tcPr marL="65207" marR="65207" marT="0" marB="0" anchor="ctr"/>
                </a:tc>
                <a:tc>
                  <a:txBody>
                    <a:bodyPr/>
                    <a:lstStyle/>
                    <a:p>
                      <a:pPr algn="ctr">
                        <a:spcAft>
                          <a:spcPts val="0"/>
                        </a:spcAft>
                      </a:pPr>
                      <a:r>
                        <a:rPr lang="en-US" sz="1100">
                          <a:effectLst/>
                        </a:rPr>
                        <a:t> </a:t>
                      </a:r>
                      <a:endParaRPr lang="en-US" sz="1100">
                        <a:effectLst/>
                        <a:latin typeface="Calibri" charset="0"/>
                        <a:ea typeface="Calibri" charset="0"/>
                        <a:cs typeface="Times New Roman" charset="0"/>
                      </a:endParaRPr>
                    </a:p>
                  </a:txBody>
                  <a:tcPr marL="65207" marR="65207" marT="0" marB="0" anchor="ctr"/>
                </a:tc>
                <a:extLst>
                  <a:ext uri="{0D108BD9-81ED-4DB2-BD59-A6C34878D82A}">
                    <a16:rowId xmlns:a16="http://schemas.microsoft.com/office/drawing/2014/main" val="10006"/>
                  </a:ext>
                </a:extLst>
              </a:tr>
              <a:tr h="667426">
                <a:tc>
                  <a:txBody>
                    <a:bodyPr/>
                    <a:lstStyle/>
                    <a:p>
                      <a:pPr algn="l">
                        <a:spcAft>
                          <a:spcPts val="0"/>
                        </a:spcAft>
                      </a:pPr>
                      <a:r>
                        <a:rPr lang="en-US" sz="1100">
                          <a:effectLst/>
                        </a:rPr>
                        <a:t>Cost Structure and Profit Margin</a:t>
                      </a:r>
                      <a:endParaRPr lang="en-US" sz="1100">
                        <a:effectLst/>
                        <a:latin typeface="Calibri" charset="0"/>
                        <a:ea typeface="Calibri" charset="0"/>
                        <a:cs typeface="Times New Roman" charset="0"/>
                      </a:endParaRPr>
                    </a:p>
                  </a:txBody>
                  <a:tcPr marL="65207" marR="65207" marT="0" marB="0" anchor="ctr"/>
                </a:tc>
                <a:tc>
                  <a:txBody>
                    <a:bodyPr/>
                    <a:lstStyle/>
                    <a:p>
                      <a:pPr algn="ctr">
                        <a:spcAft>
                          <a:spcPts val="0"/>
                        </a:spcAft>
                      </a:pPr>
                      <a:r>
                        <a:rPr lang="en-US" sz="1100">
                          <a:effectLst/>
                        </a:rPr>
                        <a:t>X</a:t>
                      </a:r>
                      <a:endParaRPr lang="en-US" sz="1100">
                        <a:effectLst/>
                        <a:latin typeface="Calibri" charset="0"/>
                        <a:ea typeface="Calibri" charset="0"/>
                        <a:cs typeface="Times New Roman" charset="0"/>
                      </a:endParaRPr>
                    </a:p>
                  </a:txBody>
                  <a:tcPr marL="65207" marR="65207" marT="0" marB="0" anchor="ctr"/>
                </a:tc>
                <a:tc>
                  <a:txBody>
                    <a:bodyPr/>
                    <a:lstStyle/>
                    <a:p>
                      <a:pPr algn="ctr">
                        <a:spcAft>
                          <a:spcPts val="0"/>
                        </a:spcAft>
                      </a:pPr>
                      <a:r>
                        <a:rPr lang="en-US" sz="1100">
                          <a:effectLst/>
                        </a:rPr>
                        <a:t> </a:t>
                      </a:r>
                      <a:endParaRPr lang="en-US" sz="1100">
                        <a:effectLst/>
                        <a:latin typeface="Calibri" charset="0"/>
                        <a:ea typeface="Calibri" charset="0"/>
                        <a:cs typeface="Times New Roman" charset="0"/>
                      </a:endParaRPr>
                    </a:p>
                  </a:txBody>
                  <a:tcPr marL="65207" marR="65207" marT="0" marB="0" anchor="ctr"/>
                </a:tc>
                <a:tc>
                  <a:txBody>
                    <a:bodyPr/>
                    <a:lstStyle/>
                    <a:p>
                      <a:pPr algn="ctr">
                        <a:spcAft>
                          <a:spcPts val="0"/>
                        </a:spcAft>
                      </a:pPr>
                      <a:r>
                        <a:rPr lang="en-US" sz="1100">
                          <a:effectLst/>
                        </a:rPr>
                        <a:t> </a:t>
                      </a:r>
                      <a:endParaRPr lang="en-US" sz="1100">
                        <a:effectLst/>
                        <a:latin typeface="Calibri" charset="0"/>
                        <a:ea typeface="Calibri" charset="0"/>
                        <a:cs typeface="Times New Roman" charset="0"/>
                      </a:endParaRPr>
                    </a:p>
                  </a:txBody>
                  <a:tcPr marL="65207" marR="65207" marT="0" marB="0" anchor="ctr"/>
                </a:tc>
                <a:extLst>
                  <a:ext uri="{0D108BD9-81ED-4DB2-BD59-A6C34878D82A}">
                    <a16:rowId xmlns:a16="http://schemas.microsoft.com/office/drawing/2014/main" val="10007"/>
                  </a:ext>
                </a:extLst>
              </a:tr>
              <a:tr h="693881">
                <a:tc>
                  <a:txBody>
                    <a:bodyPr/>
                    <a:lstStyle/>
                    <a:p>
                      <a:pPr algn="l">
                        <a:spcAft>
                          <a:spcPts val="0"/>
                        </a:spcAft>
                      </a:pPr>
                      <a:r>
                        <a:rPr lang="en-US" sz="1100" dirty="0">
                          <a:effectLst/>
                        </a:rPr>
                        <a:t>Complementary Industries</a:t>
                      </a:r>
                      <a:endParaRPr lang="en-US" sz="1100" dirty="0">
                        <a:effectLst/>
                        <a:latin typeface="Calibri" charset="0"/>
                        <a:ea typeface="Calibri" charset="0"/>
                        <a:cs typeface="Times New Roman" charset="0"/>
                      </a:endParaRPr>
                    </a:p>
                  </a:txBody>
                  <a:tcPr marL="65207" marR="65207" marT="0" marB="0" anchor="ctr"/>
                </a:tc>
                <a:tc>
                  <a:txBody>
                    <a:bodyPr/>
                    <a:lstStyle/>
                    <a:p>
                      <a:pPr algn="ctr">
                        <a:spcAft>
                          <a:spcPts val="0"/>
                        </a:spcAft>
                      </a:pPr>
                      <a:r>
                        <a:rPr lang="en-US" sz="1100">
                          <a:effectLst/>
                        </a:rPr>
                        <a:t>X</a:t>
                      </a:r>
                      <a:endParaRPr lang="en-US" sz="1100">
                        <a:effectLst/>
                        <a:latin typeface="Calibri" charset="0"/>
                        <a:ea typeface="Calibri" charset="0"/>
                        <a:cs typeface="Times New Roman" charset="0"/>
                      </a:endParaRPr>
                    </a:p>
                  </a:txBody>
                  <a:tcPr marL="65207" marR="65207" marT="0" marB="0" anchor="ctr"/>
                </a:tc>
                <a:tc>
                  <a:txBody>
                    <a:bodyPr/>
                    <a:lstStyle/>
                    <a:p>
                      <a:pPr algn="ctr">
                        <a:spcAft>
                          <a:spcPts val="0"/>
                        </a:spcAft>
                      </a:pPr>
                      <a:r>
                        <a:rPr lang="en-US" sz="1100">
                          <a:effectLst/>
                        </a:rPr>
                        <a:t> </a:t>
                      </a:r>
                      <a:endParaRPr lang="en-US" sz="1100">
                        <a:effectLst/>
                        <a:latin typeface="Calibri" charset="0"/>
                        <a:ea typeface="Calibri" charset="0"/>
                        <a:cs typeface="Times New Roman" charset="0"/>
                      </a:endParaRPr>
                    </a:p>
                  </a:txBody>
                  <a:tcPr marL="65207" marR="65207" marT="0" marB="0" anchor="ctr"/>
                </a:tc>
                <a:tc>
                  <a:txBody>
                    <a:bodyPr/>
                    <a:lstStyle/>
                    <a:p>
                      <a:pPr algn="ctr">
                        <a:spcAft>
                          <a:spcPts val="0"/>
                        </a:spcAft>
                      </a:pPr>
                      <a:r>
                        <a:rPr lang="en-US" sz="1100">
                          <a:effectLst/>
                        </a:rPr>
                        <a:t> </a:t>
                      </a:r>
                      <a:endParaRPr lang="en-US" sz="1100">
                        <a:effectLst/>
                        <a:latin typeface="Calibri" charset="0"/>
                        <a:ea typeface="Calibri" charset="0"/>
                        <a:cs typeface="Times New Roman" charset="0"/>
                      </a:endParaRPr>
                    </a:p>
                  </a:txBody>
                  <a:tcPr marL="65207" marR="65207" marT="0" marB="0" anchor="ctr"/>
                </a:tc>
                <a:extLst>
                  <a:ext uri="{0D108BD9-81ED-4DB2-BD59-A6C34878D82A}">
                    <a16:rowId xmlns:a16="http://schemas.microsoft.com/office/drawing/2014/main" val="10008"/>
                  </a:ext>
                </a:extLst>
              </a:tr>
              <a:tr h="588815">
                <a:tc>
                  <a:txBody>
                    <a:bodyPr/>
                    <a:lstStyle/>
                    <a:p>
                      <a:pPr algn="l">
                        <a:spcAft>
                          <a:spcPts val="0"/>
                        </a:spcAft>
                      </a:pPr>
                      <a:r>
                        <a:rPr lang="en-US" sz="1100">
                          <a:effectLst/>
                        </a:rPr>
                        <a:t>Management</a:t>
                      </a:r>
                      <a:endParaRPr lang="en-US" sz="1100">
                        <a:effectLst/>
                        <a:latin typeface="Calibri" charset="0"/>
                        <a:ea typeface="Calibri" charset="0"/>
                        <a:cs typeface="Times New Roman" charset="0"/>
                      </a:endParaRPr>
                    </a:p>
                  </a:txBody>
                  <a:tcPr marL="65207" marR="65207" marT="0" marB="0" anchor="ctr"/>
                </a:tc>
                <a:tc>
                  <a:txBody>
                    <a:bodyPr/>
                    <a:lstStyle/>
                    <a:p>
                      <a:pPr algn="ctr">
                        <a:spcAft>
                          <a:spcPts val="0"/>
                        </a:spcAft>
                      </a:pPr>
                      <a:r>
                        <a:rPr lang="en-US" sz="1100">
                          <a:effectLst/>
                        </a:rPr>
                        <a:t>X</a:t>
                      </a:r>
                      <a:endParaRPr lang="en-US" sz="1100">
                        <a:effectLst/>
                        <a:latin typeface="Calibri" charset="0"/>
                        <a:ea typeface="Calibri" charset="0"/>
                        <a:cs typeface="Times New Roman" charset="0"/>
                      </a:endParaRPr>
                    </a:p>
                  </a:txBody>
                  <a:tcPr marL="65207" marR="65207" marT="0" marB="0" anchor="ctr"/>
                </a:tc>
                <a:tc>
                  <a:txBody>
                    <a:bodyPr/>
                    <a:lstStyle/>
                    <a:p>
                      <a:pPr algn="ctr">
                        <a:spcAft>
                          <a:spcPts val="0"/>
                        </a:spcAft>
                      </a:pPr>
                      <a:r>
                        <a:rPr lang="en-US" sz="1100">
                          <a:effectLst/>
                        </a:rPr>
                        <a:t> </a:t>
                      </a:r>
                      <a:endParaRPr lang="en-US" sz="1100">
                        <a:effectLst/>
                        <a:latin typeface="Calibri" charset="0"/>
                        <a:ea typeface="Calibri" charset="0"/>
                        <a:cs typeface="Times New Roman" charset="0"/>
                      </a:endParaRPr>
                    </a:p>
                  </a:txBody>
                  <a:tcPr marL="65207" marR="65207" marT="0" marB="0" anchor="ctr"/>
                </a:tc>
                <a:tc>
                  <a:txBody>
                    <a:bodyPr/>
                    <a:lstStyle/>
                    <a:p>
                      <a:pPr algn="ctr">
                        <a:spcAft>
                          <a:spcPts val="0"/>
                        </a:spcAft>
                      </a:pPr>
                      <a:r>
                        <a:rPr lang="en-US" sz="1100" dirty="0">
                          <a:effectLst/>
                        </a:rPr>
                        <a:t> </a:t>
                      </a:r>
                      <a:endParaRPr lang="en-US" sz="1100" dirty="0">
                        <a:effectLst/>
                        <a:latin typeface="Calibri" charset="0"/>
                        <a:ea typeface="Calibri" charset="0"/>
                        <a:cs typeface="Times New Roman" charset="0"/>
                      </a:endParaRPr>
                    </a:p>
                  </a:txBody>
                  <a:tcPr marL="65207" marR="65207" marT="0" marB="0" anchor="ct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043233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4EE00D-9706-4F22-8EA3-FE720DDB85BC}"/>
              </a:ext>
            </a:extLst>
          </p:cNvPr>
          <p:cNvSpPr>
            <a:spLocks noGrp="1"/>
          </p:cNvSpPr>
          <p:nvPr>
            <p:ph idx="1"/>
          </p:nvPr>
        </p:nvSpPr>
        <p:spPr>
          <a:xfrm>
            <a:off x="838197" y="3365904"/>
            <a:ext cx="10515600" cy="1325807"/>
          </a:xfrm>
        </p:spPr>
        <p:txBody>
          <a:bodyPr anchor="ctr">
            <a:normAutofit/>
          </a:bodyPr>
          <a:lstStyle/>
          <a:p>
            <a:pPr lvl="0" algn="ctr">
              <a:spcBef>
                <a:spcPts val="0"/>
              </a:spcBef>
              <a:buClr>
                <a:schemeClr val="dk1"/>
              </a:buClr>
              <a:buSzPct val="25000"/>
              <a:buNone/>
            </a:pPr>
            <a:r>
              <a:rPr lang="en-CA" b="1" cap="small" dirty="0">
                <a:solidFill>
                  <a:schemeClr val="dk1"/>
                </a:solidFill>
                <a:latin typeface="Garamond"/>
                <a:ea typeface="Garamond"/>
                <a:cs typeface="Garamond"/>
                <a:sym typeface="Garamond"/>
              </a:rPr>
              <a:t>Have You Ever Felt Out of Control? Stressed? Overwhelmed?</a:t>
            </a:r>
            <a:endParaRPr lang="en-CA" sz="2000" dirty="0">
              <a:latin typeface="Garamond" charset="0"/>
              <a:ea typeface="Garamond" charset="0"/>
              <a:cs typeface="Garamond" charset="0"/>
            </a:endParaRPr>
          </a:p>
          <a:p>
            <a:pPr fontAlgn="base"/>
            <a:endParaRPr lang="en-CA" dirty="0"/>
          </a:p>
          <a:p>
            <a:endParaRPr lang="en-US" dirty="0"/>
          </a:p>
        </p:txBody>
      </p:sp>
      <p:sp>
        <p:nvSpPr>
          <p:cNvPr id="4" name="Shape 586"/>
          <p:cNvSpPr txBox="1"/>
          <p:nvPr/>
        </p:nvSpPr>
        <p:spPr>
          <a:xfrm>
            <a:off x="2519578" y="6429342"/>
            <a:ext cx="6819900" cy="208548"/>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600">
                <a:latin typeface="Garamond" charset="0"/>
                <a:ea typeface="Garamond" charset="0"/>
                <a:cs typeface="Garamond" charset="0"/>
                <a:sym typeface="Times New Roman"/>
              </a:rPr>
              <a:t>Problem Identification</a:t>
            </a:r>
            <a:endParaRPr lang="en-US" sz="1600" dirty="0">
              <a:solidFill>
                <a:schemeClr val="dk1"/>
              </a:solidFill>
              <a:latin typeface="Garamond" charset="0"/>
              <a:ea typeface="Garamond" charset="0"/>
              <a:cs typeface="Garamond" charset="0"/>
              <a:sym typeface="Times New Roman"/>
            </a:endParaRPr>
          </a:p>
          <a:p>
            <a:pPr marL="0" marR="0" lvl="0" indent="0" algn="ctr" rtl="0">
              <a:spcBef>
                <a:spcPts val="0"/>
              </a:spcBef>
              <a:buSzPct val="25000"/>
              <a:buNone/>
            </a:pPr>
            <a:r>
              <a:rPr lang="en-US" dirty="0">
                <a:latin typeface="Trebuchet MS" charset="0"/>
                <a:ea typeface="Trebuchet MS" charset="0"/>
                <a:cs typeface="Trebuchet MS" charset="0"/>
                <a:sym typeface="Trebuchet MS"/>
              </a:rPr>
              <a:t> </a:t>
            </a:r>
          </a:p>
        </p:txBody>
      </p:sp>
      <p:sp>
        <p:nvSpPr>
          <p:cNvPr id="6" name="Shape 214"/>
          <p:cNvSpPr/>
          <p:nvPr/>
        </p:nvSpPr>
        <p:spPr>
          <a:xfrm rot="5400000">
            <a:off x="5518485" y="-5518484"/>
            <a:ext cx="1155031" cy="12191999"/>
          </a:xfrm>
          <a:prstGeom prst="rect">
            <a:avLst/>
          </a:prstGeom>
          <a:solidFill>
            <a:schemeClr val="tx1"/>
          </a:solidFill>
          <a:ln w="25400" cap="flat" cmpd="sng">
            <a:solidFill>
              <a:srgbClr val="020202"/>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7" name="Title 1">
            <a:extLst>
              <a:ext uri="{FF2B5EF4-FFF2-40B4-BE49-F238E27FC236}">
                <a16:creationId xmlns:a16="http://schemas.microsoft.com/office/drawing/2014/main" id="{EB226F68-6A29-4BDA-96BC-2B95D753DBE9}"/>
              </a:ext>
            </a:extLst>
          </p:cNvPr>
          <p:cNvSpPr txBox="1">
            <a:spLocks/>
          </p:cNvSpPr>
          <p:nvPr/>
        </p:nvSpPr>
        <p:spPr>
          <a:xfrm>
            <a:off x="550978" y="-34200"/>
            <a:ext cx="10802821" cy="1558199"/>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4900" b="1" dirty="0">
                <a:latin typeface="Garamond" charset="0"/>
                <a:ea typeface="Garamond" charset="0"/>
                <a:cs typeface="Garamond" charset="0"/>
              </a:rPr>
            </a:br>
            <a:r>
              <a:rPr lang="en-US" sz="5300" b="1" dirty="0">
                <a:solidFill>
                  <a:schemeClr val="bg1"/>
                </a:solidFill>
                <a:latin typeface="Garamond" charset="0"/>
                <a:ea typeface="Garamond" charset="0"/>
                <a:cs typeface="Garamond" charset="0"/>
              </a:rPr>
              <a:t>Problem Identification: </a:t>
            </a:r>
            <a:br>
              <a:rPr lang="en-US" sz="5300" dirty="0"/>
            </a:br>
            <a:endParaRPr lang="en-US" sz="5300" dirty="0"/>
          </a:p>
        </p:txBody>
      </p:sp>
      <p:sp>
        <p:nvSpPr>
          <p:cNvPr id="2" name="TextBox 1"/>
          <p:cNvSpPr txBox="1"/>
          <p:nvPr/>
        </p:nvSpPr>
        <p:spPr>
          <a:xfrm>
            <a:off x="1102659" y="2788024"/>
            <a:ext cx="10551459"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126294127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53"/>
        <p:cNvGrpSpPr/>
        <p:nvPr/>
      </p:nvGrpSpPr>
      <p:grpSpPr>
        <a:xfrm>
          <a:off x="0" y="0"/>
          <a:ext cx="0" cy="0"/>
          <a:chOff x="0" y="0"/>
          <a:chExt cx="0" cy="0"/>
        </a:xfrm>
      </p:grpSpPr>
      <p:sp>
        <p:nvSpPr>
          <p:cNvPr id="155" name="Shape 155"/>
          <p:cNvSpPr txBox="1">
            <a:spLocks noGrp="1"/>
          </p:cNvSpPr>
          <p:nvPr>
            <p:ph type="body" idx="3"/>
          </p:nvPr>
        </p:nvSpPr>
        <p:spPr>
          <a:xfrm>
            <a:off x="944078" y="2219648"/>
            <a:ext cx="3204562" cy="1413911"/>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20202"/>
              </a:buClr>
              <a:buFont typeface="Noto Sans Symbols"/>
              <a:buNone/>
            </a:pPr>
            <a:r>
              <a:rPr lang="en-US" sz="6000" b="1" i="0" u="none" strike="noStrike" cap="none" dirty="0">
                <a:solidFill>
                  <a:schemeClr val="accent1">
                    <a:lumMod val="75000"/>
                  </a:schemeClr>
                </a:solidFill>
                <a:latin typeface="Garamond" charset="0"/>
                <a:ea typeface="Garamond" charset="0"/>
                <a:cs typeface="Garamond" charset="0"/>
                <a:sym typeface="Trebuchet MS"/>
              </a:rPr>
              <a:t>90%</a:t>
            </a:r>
            <a:endParaRPr sz="2800" b="1" i="0" u="none" strike="noStrike" cap="none" dirty="0">
              <a:solidFill>
                <a:schemeClr val="accent1">
                  <a:lumMod val="75000"/>
                </a:schemeClr>
              </a:solidFill>
              <a:latin typeface="Garamond" charset="0"/>
              <a:ea typeface="Garamond" charset="0"/>
              <a:cs typeface="Garamond" charset="0"/>
              <a:sym typeface="Trebuchet MS"/>
            </a:endParaRPr>
          </a:p>
        </p:txBody>
      </p:sp>
      <p:sp>
        <p:nvSpPr>
          <p:cNvPr id="157" name="Shape 157"/>
          <p:cNvSpPr txBox="1"/>
          <p:nvPr/>
        </p:nvSpPr>
        <p:spPr>
          <a:xfrm>
            <a:off x="455976" y="3633561"/>
            <a:ext cx="4172989" cy="1107996"/>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CA" sz="1800" b="0" i="0" u="none" strike="noStrike" cap="none" dirty="0">
                <a:solidFill>
                  <a:srgbClr val="585858"/>
                </a:solidFill>
                <a:latin typeface="Trebuchet MS"/>
                <a:ea typeface="Trebuchet MS"/>
                <a:cs typeface="Trebuchet MS"/>
                <a:sym typeface="Trebuchet MS"/>
              </a:rPr>
              <a:t>Feel Overwhelmed</a:t>
            </a:r>
            <a:endParaRPr sz="1800" b="0" i="0" u="none" strike="noStrike" cap="none" dirty="0">
              <a:solidFill>
                <a:srgbClr val="585858"/>
              </a:solidFill>
              <a:latin typeface="Trebuchet MS"/>
              <a:ea typeface="Trebuchet MS"/>
              <a:cs typeface="Trebuchet MS"/>
              <a:sym typeface="Trebuchet MS"/>
            </a:endParaRPr>
          </a:p>
          <a:p>
            <a:pPr marL="0" marR="0" lvl="0" indent="0" algn="ctr" rtl="0">
              <a:spcBef>
                <a:spcPts val="0"/>
              </a:spcBef>
              <a:spcAft>
                <a:spcPts val="0"/>
              </a:spcAft>
              <a:buNone/>
            </a:pPr>
            <a:endParaRPr lang="en-US" sz="1100" b="0" i="0" u="none" strike="noStrike" cap="none" dirty="0">
              <a:solidFill>
                <a:srgbClr val="585858"/>
              </a:solidFill>
              <a:latin typeface="Trebuchet MS"/>
              <a:ea typeface="Trebuchet MS"/>
              <a:cs typeface="Trebuchet MS"/>
              <a:sym typeface="Trebuchet MS"/>
            </a:endParaRPr>
          </a:p>
          <a:p>
            <a:pPr marL="0" marR="0" lvl="0" indent="0" algn="ctr" rtl="0">
              <a:spcBef>
                <a:spcPts val="0"/>
              </a:spcBef>
              <a:spcAft>
                <a:spcPts val="0"/>
              </a:spcAft>
              <a:buNone/>
            </a:pPr>
            <a:r>
              <a:rPr lang="en-US" sz="1100" b="0" i="0" u="none" strike="noStrike" cap="none" dirty="0">
                <a:solidFill>
                  <a:srgbClr val="585858"/>
                </a:solidFill>
                <a:latin typeface="Trebuchet MS"/>
                <a:ea typeface="Trebuchet MS"/>
                <a:cs typeface="Trebuchet MS"/>
                <a:sym typeface="Trebuchet MS"/>
              </a:rPr>
              <a:t>(Globe and Mail, 2017) </a:t>
            </a:r>
            <a:endParaRPr dirty="0"/>
          </a:p>
        </p:txBody>
      </p:sp>
      <p:sp>
        <p:nvSpPr>
          <p:cNvPr id="9" name="Shape 155"/>
          <p:cNvSpPr txBox="1">
            <a:spLocks noGrp="1"/>
          </p:cNvSpPr>
          <p:nvPr>
            <p:ph type="body" idx="3"/>
          </p:nvPr>
        </p:nvSpPr>
        <p:spPr>
          <a:xfrm>
            <a:off x="4550845" y="2219649"/>
            <a:ext cx="3204562" cy="1413911"/>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20202"/>
              </a:buClr>
              <a:buFont typeface="Noto Sans Symbols"/>
              <a:buNone/>
            </a:pPr>
            <a:r>
              <a:rPr lang="en-US" sz="6000" b="1" i="0" u="none" strike="noStrike" cap="none" dirty="0">
                <a:solidFill>
                  <a:schemeClr val="accent1">
                    <a:lumMod val="75000"/>
                  </a:schemeClr>
                </a:solidFill>
                <a:latin typeface="Garamond" charset="0"/>
                <a:ea typeface="Garamond" charset="0"/>
                <a:cs typeface="Garamond" charset="0"/>
                <a:sym typeface="Trebuchet MS"/>
              </a:rPr>
              <a:t>63%</a:t>
            </a:r>
            <a:endParaRPr sz="2800" b="1" i="0" u="none" strike="noStrike" cap="none" dirty="0">
              <a:solidFill>
                <a:schemeClr val="accent1">
                  <a:lumMod val="75000"/>
                </a:schemeClr>
              </a:solidFill>
              <a:latin typeface="Garamond" charset="0"/>
              <a:ea typeface="Garamond" charset="0"/>
              <a:cs typeface="Garamond" charset="0"/>
              <a:sym typeface="Trebuchet MS"/>
            </a:endParaRPr>
          </a:p>
        </p:txBody>
      </p:sp>
      <p:sp>
        <p:nvSpPr>
          <p:cNvPr id="10" name="Shape 157"/>
          <p:cNvSpPr txBox="1"/>
          <p:nvPr/>
        </p:nvSpPr>
        <p:spPr>
          <a:xfrm>
            <a:off x="7673398" y="3633561"/>
            <a:ext cx="4172989" cy="1107996"/>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CA" sz="1800" b="0" i="0" u="none" strike="noStrike" cap="none" dirty="0">
                <a:solidFill>
                  <a:srgbClr val="585858"/>
                </a:solidFill>
                <a:latin typeface="Trebuchet MS"/>
                <a:ea typeface="Trebuchet MS"/>
                <a:cs typeface="Trebuchet MS"/>
                <a:sym typeface="Trebuchet MS"/>
              </a:rPr>
              <a:t>Feel Hopeless</a:t>
            </a:r>
            <a:endParaRPr dirty="0"/>
          </a:p>
          <a:p>
            <a:pPr marL="0" marR="0" lvl="0" indent="0" algn="ctr" rtl="0">
              <a:spcBef>
                <a:spcPts val="0"/>
              </a:spcBef>
              <a:spcAft>
                <a:spcPts val="0"/>
              </a:spcAft>
              <a:buNone/>
            </a:pPr>
            <a:endParaRPr sz="1800" b="0" i="0" u="none" strike="noStrike" cap="none" dirty="0">
              <a:solidFill>
                <a:srgbClr val="585858"/>
              </a:solidFill>
              <a:latin typeface="Trebuchet MS"/>
              <a:ea typeface="Trebuchet MS"/>
              <a:cs typeface="Trebuchet MS"/>
              <a:sym typeface="Trebuchet MS"/>
            </a:endParaRPr>
          </a:p>
          <a:p>
            <a:pPr marL="0" marR="0" lvl="0" indent="0" algn="ctr" rtl="0">
              <a:spcBef>
                <a:spcPts val="0"/>
              </a:spcBef>
              <a:spcAft>
                <a:spcPts val="0"/>
              </a:spcAft>
              <a:buNone/>
            </a:pPr>
            <a:r>
              <a:rPr lang="en-US" sz="1100" b="0" i="0" u="none" strike="noStrike" cap="none" dirty="0">
                <a:solidFill>
                  <a:srgbClr val="585858"/>
                </a:solidFill>
                <a:latin typeface="Trebuchet MS"/>
                <a:ea typeface="Trebuchet MS"/>
                <a:cs typeface="Trebuchet MS"/>
                <a:sym typeface="Trebuchet MS"/>
              </a:rPr>
              <a:t>(Globe and Mail, 2017) </a:t>
            </a:r>
            <a:endParaRPr dirty="0"/>
          </a:p>
        </p:txBody>
      </p:sp>
      <p:sp>
        <p:nvSpPr>
          <p:cNvPr id="11" name="Shape 157"/>
          <p:cNvSpPr txBox="1"/>
          <p:nvPr/>
        </p:nvSpPr>
        <p:spPr>
          <a:xfrm>
            <a:off x="4066632" y="3633561"/>
            <a:ext cx="4172989" cy="1107996"/>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CA" sz="1800" b="0" i="0" u="none" strike="noStrike" cap="none" dirty="0">
                <a:solidFill>
                  <a:srgbClr val="585858"/>
                </a:solidFill>
                <a:latin typeface="Trebuchet MS"/>
                <a:ea typeface="Trebuchet MS"/>
                <a:cs typeface="Trebuchet MS"/>
                <a:sym typeface="Trebuchet MS"/>
              </a:rPr>
              <a:t>Feel Alone</a:t>
            </a:r>
            <a:endParaRPr dirty="0"/>
          </a:p>
          <a:p>
            <a:pPr marL="0" marR="0" lvl="0" indent="0" algn="ctr" rtl="0">
              <a:spcBef>
                <a:spcPts val="0"/>
              </a:spcBef>
              <a:spcAft>
                <a:spcPts val="0"/>
              </a:spcAft>
              <a:buNone/>
            </a:pPr>
            <a:endParaRPr sz="1800" b="0" i="0" u="none" strike="noStrike" cap="none" dirty="0">
              <a:solidFill>
                <a:srgbClr val="585858"/>
              </a:solidFill>
              <a:latin typeface="Trebuchet MS"/>
              <a:ea typeface="Trebuchet MS"/>
              <a:cs typeface="Trebuchet MS"/>
              <a:sym typeface="Trebuchet MS"/>
            </a:endParaRPr>
          </a:p>
          <a:p>
            <a:pPr marL="0" marR="0" lvl="0" indent="0" algn="ctr" rtl="0">
              <a:spcBef>
                <a:spcPts val="0"/>
              </a:spcBef>
              <a:spcAft>
                <a:spcPts val="0"/>
              </a:spcAft>
              <a:buNone/>
            </a:pPr>
            <a:r>
              <a:rPr lang="en-US" sz="1100" b="0" i="0" u="none" strike="noStrike" cap="none" dirty="0">
                <a:solidFill>
                  <a:srgbClr val="585858"/>
                </a:solidFill>
                <a:latin typeface="Trebuchet MS"/>
                <a:ea typeface="Trebuchet MS"/>
                <a:cs typeface="Trebuchet MS"/>
                <a:sym typeface="Trebuchet MS"/>
              </a:rPr>
              <a:t>(Globe and Mail, 2017) </a:t>
            </a:r>
            <a:endParaRPr dirty="0"/>
          </a:p>
        </p:txBody>
      </p:sp>
      <p:sp>
        <p:nvSpPr>
          <p:cNvPr id="12" name="Shape 155"/>
          <p:cNvSpPr txBox="1">
            <a:spLocks noGrp="1"/>
          </p:cNvSpPr>
          <p:nvPr>
            <p:ph type="body" idx="3"/>
          </p:nvPr>
        </p:nvSpPr>
        <p:spPr>
          <a:xfrm>
            <a:off x="8157612" y="2219649"/>
            <a:ext cx="3204562" cy="1413911"/>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20202"/>
              </a:buClr>
              <a:buFont typeface="Noto Sans Symbols"/>
              <a:buNone/>
            </a:pPr>
            <a:r>
              <a:rPr lang="en-US" sz="6000" b="1" i="0" u="none" strike="noStrike" cap="none" dirty="0">
                <a:solidFill>
                  <a:schemeClr val="accent1">
                    <a:lumMod val="75000"/>
                  </a:schemeClr>
                </a:solidFill>
                <a:latin typeface="Garamond" charset="0"/>
                <a:ea typeface="Garamond" charset="0"/>
                <a:cs typeface="Garamond" charset="0"/>
                <a:sym typeface="Trebuchet MS"/>
              </a:rPr>
              <a:t>50%</a:t>
            </a:r>
            <a:endParaRPr sz="2800" b="1" i="0" u="none" strike="noStrike" cap="none" dirty="0">
              <a:solidFill>
                <a:schemeClr val="accent1">
                  <a:lumMod val="75000"/>
                </a:schemeClr>
              </a:solidFill>
              <a:latin typeface="Garamond" charset="0"/>
              <a:ea typeface="Garamond" charset="0"/>
              <a:cs typeface="Garamond" charset="0"/>
              <a:sym typeface="Trebuchet MS"/>
            </a:endParaRPr>
          </a:p>
        </p:txBody>
      </p:sp>
      <p:sp>
        <p:nvSpPr>
          <p:cNvPr id="17" name="Shape 214"/>
          <p:cNvSpPr/>
          <p:nvPr/>
        </p:nvSpPr>
        <p:spPr>
          <a:xfrm rot="5400000">
            <a:off x="5977128" y="643128"/>
            <a:ext cx="237744" cy="12191999"/>
          </a:xfrm>
          <a:prstGeom prst="rect">
            <a:avLst/>
          </a:prstGeom>
          <a:solidFill>
            <a:schemeClr val="tx1"/>
          </a:solidFill>
          <a:ln w="25400" cap="flat" cmpd="sng">
            <a:solidFill>
              <a:srgbClr val="020202"/>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9" name="Shape 214"/>
          <p:cNvSpPr/>
          <p:nvPr/>
        </p:nvSpPr>
        <p:spPr>
          <a:xfrm rot="5400000">
            <a:off x="5948892" y="-5977128"/>
            <a:ext cx="237744" cy="12191999"/>
          </a:xfrm>
          <a:prstGeom prst="rect">
            <a:avLst/>
          </a:prstGeom>
          <a:solidFill>
            <a:schemeClr val="tx1"/>
          </a:solidFill>
          <a:ln w="25400" cap="flat" cmpd="sng">
            <a:solidFill>
              <a:srgbClr val="020202"/>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3" name="Shape 260"/>
          <p:cNvSpPr/>
          <p:nvPr/>
        </p:nvSpPr>
        <p:spPr>
          <a:xfrm>
            <a:off x="-28237" y="-1"/>
            <a:ext cx="245482" cy="6858000"/>
          </a:xfrm>
          <a:prstGeom prst="rect">
            <a:avLst/>
          </a:prstGeom>
          <a:solidFill>
            <a:schemeClr val="tx1"/>
          </a:solidFill>
          <a:ln w="19050" cap="rnd" cmpd="sng">
            <a:solidFill>
              <a:srgbClr val="02020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4" name="Shape 260"/>
          <p:cNvSpPr/>
          <p:nvPr/>
        </p:nvSpPr>
        <p:spPr>
          <a:xfrm>
            <a:off x="11946518" y="0"/>
            <a:ext cx="245482" cy="6858000"/>
          </a:xfrm>
          <a:prstGeom prst="rect">
            <a:avLst/>
          </a:prstGeom>
          <a:solidFill>
            <a:schemeClr val="tx1"/>
          </a:solidFill>
          <a:ln w="19050" cap="rnd" cmpd="sng">
            <a:solidFill>
              <a:srgbClr val="02020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5" name="Shape 586"/>
          <p:cNvSpPr txBox="1"/>
          <p:nvPr/>
        </p:nvSpPr>
        <p:spPr>
          <a:xfrm>
            <a:off x="2657814" y="6583678"/>
            <a:ext cx="6819900" cy="208548"/>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600" dirty="0">
                <a:solidFill>
                  <a:schemeClr val="bg1"/>
                </a:solidFill>
                <a:latin typeface="Garamond" charset="0"/>
                <a:ea typeface="Garamond" charset="0"/>
                <a:cs typeface="Garamond" charset="0"/>
                <a:sym typeface="Times New Roman"/>
              </a:rPr>
              <a:t>Problem Identification</a:t>
            </a:r>
          </a:p>
          <a:p>
            <a:pPr marL="0" marR="0" lvl="0" indent="0" algn="ctr" rtl="0">
              <a:spcBef>
                <a:spcPts val="0"/>
              </a:spcBef>
              <a:buSzPct val="25000"/>
              <a:buNone/>
            </a:pPr>
            <a:r>
              <a:rPr lang="en-US" dirty="0">
                <a:latin typeface="Trebuchet MS" charset="0"/>
                <a:ea typeface="Trebuchet MS" charset="0"/>
                <a:cs typeface="Trebuchet MS" charset="0"/>
                <a:sym typeface="Trebuchet MS"/>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409537" y="648014"/>
            <a:ext cx="8596668" cy="1320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20202"/>
              </a:buClr>
              <a:buFont typeface="Garamond"/>
              <a:buNone/>
            </a:pPr>
            <a:r>
              <a:rPr lang="en-US" sz="4400" b="0" i="0" u="none" strike="noStrike" cap="small" spc="300" dirty="0">
                <a:solidFill>
                  <a:srgbClr val="020202"/>
                </a:solidFill>
                <a:latin typeface="Garamond"/>
                <a:ea typeface="Garamond"/>
                <a:cs typeface="Garamond"/>
                <a:sym typeface="Garamond"/>
              </a:rPr>
              <a:t>Solution</a:t>
            </a:r>
            <a:endParaRPr sz="4400" b="0" i="0" u="none" strike="noStrike" cap="small" spc="300" dirty="0">
              <a:solidFill>
                <a:srgbClr val="020202"/>
              </a:solidFill>
              <a:latin typeface="Garamond"/>
              <a:ea typeface="Garamond"/>
              <a:cs typeface="Garamond"/>
              <a:sym typeface="Garamond"/>
            </a:endParaRPr>
          </a:p>
        </p:txBody>
      </p:sp>
      <p:sp>
        <p:nvSpPr>
          <p:cNvPr id="257" name="Shape 257"/>
          <p:cNvSpPr txBox="1"/>
          <p:nvPr/>
        </p:nvSpPr>
        <p:spPr>
          <a:xfrm>
            <a:off x="3327300" y="2862888"/>
            <a:ext cx="5678905" cy="1138712"/>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dirty="0">
              <a:solidFill>
                <a:schemeClr val="dk1"/>
              </a:solidFill>
              <a:latin typeface="Trebuchet MS"/>
              <a:ea typeface="Trebuchet MS"/>
              <a:cs typeface="Trebuchet MS"/>
              <a:sym typeface="Trebuchet MS"/>
            </a:endParaRPr>
          </a:p>
          <a:p>
            <a:pPr marL="0" marR="0" lvl="0" indent="0" algn="ctr" rtl="0">
              <a:spcBef>
                <a:spcPts val="0"/>
              </a:spcBef>
              <a:spcAft>
                <a:spcPts val="0"/>
              </a:spcAft>
              <a:buNone/>
            </a:pPr>
            <a:r>
              <a:rPr lang="en-CA" sz="2800" dirty="0">
                <a:solidFill>
                  <a:schemeClr val="dk1"/>
                </a:solidFill>
                <a:latin typeface="Garamond" charset="0"/>
                <a:ea typeface="Garamond" charset="0"/>
                <a:cs typeface="Garamond" charset="0"/>
                <a:sym typeface="Trebuchet MS"/>
              </a:rPr>
              <a:t>Skill Development</a:t>
            </a:r>
            <a:endParaRPr sz="2800" dirty="0">
              <a:solidFill>
                <a:schemeClr val="dk1"/>
              </a:solidFill>
              <a:latin typeface="Garamond" charset="0"/>
              <a:ea typeface="Garamond" charset="0"/>
              <a:cs typeface="Garamond" charset="0"/>
              <a:sym typeface="Trebuchet MS"/>
            </a:endParaRPr>
          </a:p>
          <a:p>
            <a:pPr marL="0" marR="0" lvl="0" indent="0" algn="ctr" rtl="0">
              <a:spcBef>
                <a:spcPts val="0"/>
              </a:spcBef>
              <a:spcAft>
                <a:spcPts val="0"/>
              </a:spcAft>
              <a:buNone/>
            </a:pPr>
            <a:endParaRPr sz="2800" dirty="0">
              <a:solidFill>
                <a:schemeClr val="dk1"/>
              </a:solidFill>
              <a:latin typeface="Trebuchet MS"/>
              <a:ea typeface="Trebuchet MS"/>
              <a:cs typeface="Trebuchet MS"/>
              <a:sym typeface="Trebuchet MS"/>
            </a:endParaRPr>
          </a:p>
        </p:txBody>
      </p:sp>
      <p:sp>
        <p:nvSpPr>
          <p:cNvPr id="258" name="Shape 258"/>
          <p:cNvSpPr txBox="1"/>
          <p:nvPr/>
        </p:nvSpPr>
        <p:spPr>
          <a:xfrm>
            <a:off x="3240490" y="1051560"/>
            <a:ext cx="5678905" cy="105551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dirty="0">
                <a:solidFill>
                  <a:schemeClr val="dk1"/>
                </a:solidFill>
                <a:latin typeface="Garamond" charset="0"/>
                <a:ea typeface="Garamond" charset="0"/>
                <a:cs typeface="Garamond" charset="0"/>
                <a:sym typeface="Trebuchet MS"/>
              </a:rPr>
              <a:t>Ongoing Support</a:t>
            </a:r>
            <a:endParaRPr sz="2800" dirty="0">
              <a:solidFill>
                <a:schemeClr val="dk1"/>
              </a:solidFill>
              <a:latin typeface="Trebuchet MS"/>
              <a:ea typeface="Trebuchet MS"/>
              <a:cs typeface="Trebuchet MS"/>
              <a:sym typeface="Trebuchet MS"/>
            </a:endParaRPr>
          </a:p>
        </p:txBody>
      </p:sp>
      <p:sp>
        <p:nvSpPr>
          <p:cNvPr id="259" name="Shape 259"/>
          <p:cNvSpPr txBox="1"/>
          <p:nvPr/>
        </p:nvSpPr>
        <p:spPr>
          <a:xfrm>
            <a:off x="3327300" y="4486364"/>
            <a:ext cx="5678905" cy="138499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dirty="0">
              <a:solidFill>
                <a:schemeClr val="dk1"/>
              </a:solidFill>
              <a:latin typeface="Trebuchet MS"/>
              <a:ea typeface="Trebuchet MS"/>
              <a:cs typeface="Trebuchet MS"/>
              <a:sym typeface="Trebuchet MS"/>
            </a:endParaRPr>
          </a:p>
          <a:p>
            <a:pPr marL="0" marR="0" lvl="0" indent="0" algn="ctr" rtl="0">
              <a:spcBef>
                <a:spcPts val="0"/>
              </a:spcBef>
              <a:spcAft>
                <a:spcPts val="0"/>
              </a:spcAft>
              <a:buNone/>
            </a:pPr>
            <a:r>
              <a:rPr lang="en-US" sz="2800" dirty="0">
                <a:solidFill>
                  <a:schemeClr val="dk1"/>
                </a:solidFill>
                <a:latin typeface="Garamond" charset="0"/>
                <a:ea typeface="Garamond" charset="0"/>
                <a:cs typeface="Garamond" charset="0"/>
                <a:sym typeface="Trebuchet MS"/>
              </a:rPr>
              <a:t>Empowerment</a:t>
            </a:r>
            <a:endParaRPr sz="2800" dirty="0">
              <a:solidFill>
                <a:schemeClr val="dk1"/>
              </a:solidFill>
              <a:latin typeface="Garamond" charset="0"/>
              <a:ea typeface="Garamond" charset="0"/>
              <a:cs typeface="Garamond" charset="0"/>
              <a:sym typeface="Trebuchet MS"/>
            </a:endParaRPr>
          </a:p>
          <a:p>
            <a:pPr marL="0" marR="0" lvl="0" indent="0" algn="ctr" rtl="0">
              <a:spcBef>
                <a:spcPts val="0"/>
              </a:spcBef>
              <a:spcAft>
                <a:spcPts val="0"/>
              </a:spcAft>
              <a:buNone/>
            </a:pPr>
            <a:endParaRPr sz="2800" dirty="0">
              <a:solidFill>
                <a:schemeClr val="dk1"/>
              </a:solidFill>
              <a:latin typeface="Trebuchet MS"/>
              <a:ea typeface="Trebuchet MS"/>
              <a:cs typeface="Trebuchet MS"/>
              <a:sym typeface="Trebuchet MS"/>
            </a:endParaRPr>
          </a:p>
        </p:txBody>
      </p:sp>
      <p:sp>
        <p:nvSpPr>
          <p:cNvPr id="260" name="Shape 260"/>
          <p:cNvSpPr/>
          <p:nvPr/>
        </p:nvSpPr>
        <p:spPr>
          <a:xfrm>
            <a:off x="3407757" y="0"/>
            <a:ext cx="245482" cy="6858000"/>
          </a:xfrm>
          <a:prstGeom prst="rect">
            <a:avLst/>
          </a:prstGeom>
          <a:solidFill>
            <a:schemeClr val="tx1"/>
          </a:solidFill>
          <a:ln w="19050" cap="rnd" cmpd="sng">
            <a:solidFill>
              <a:srgbClr val="02020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61" name="Shape 261"/>
          <p:cNvSpPr/>
          <p:nvPr/>
        </p:nvSpPr>
        <p:spPr>
          <a:xfrm>
            <a:off x="8673912" y="0"/>
            <a:ext cx="245482" cy="6858000"/>
          </a:xfrm>
          <a:prstGeom prst="rect">
            <a:avLst/>
          </a:prstGeom>
          <a:solidFill>
            <a:schemeClr val="tx1"/>
          </a:solidFill>
          <a:ln w="19050" cap="rnd" cmpd="sng">
            <a:solidFill>
              <a:srgbClr val="02020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9" name="Shape 586"/>
          <p:cNvSpPr txBox="1"/>
          <p:nvPr/>
        </p:nvSpPr>
        <p:spPr>
          <a:xfrm>
            <a:off x="2669991" y="6516248"/>
            <a:ext cx="6819900" cy="208548"/>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600" dirty="0">
                <a:latin typeface="Garamond" charset="0"/>
                <a:ea typeface="Garamond" charset="0"/>
                <a:cs typeface="Garamond" charset="0"/>
                <a:sym typeface="Times New Roman"/>
              </a:rPr>
              <a:t>Solution</a:t>
            </a:r>
            <a:endParaRPr lang="en-US" dirty="0">
              <a:latin typeface="Trebuchet MS" charset="0"/>
              <a:ea typeface="Trebuchet MS" charset="0"/>
              <a:cs typeface="Trebuchet MS" charset="0"/>
              <a:sym typeface="Trebuchet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38600" y="1459536"/>
            <a:ext cx="7188199" cy="3935538"/>
          </a:xfrm>
          <a:prstGeom prst="rect">
            <a:avLst/>
          </a:prstGeom>
        </p:spPr>
      </p:pic>
      <p:sp>
        <p:nvSpPr>
          <p:cNvPr id="2" name="Title 1"/>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3600" kern="1200" dirty="0">
                <a:solidFill>
                  <a:schemeClr val="bg1"/>
                </a:solidFill>
                <a:latin typeface="Garamond" charset="0"/>
                <a:ea typeface="Garamond" charset="0"/>
                <a:cs typeface="Garamond" charset="0"/>
              </a:rPr>
              <a:t>Who We Are</a:t>
            </a:r>
          </a:p>
        </p:txBody>
      </p:sp>
      <p:sp>
        <p:nvSpPr>
          <p:cNvPr id="6" name="Shape 174"/>
          <p:cNvSpPr txBox="1"/>
          <p:nvPr/>
        </p:nvSpPr>
        <p:spPr>
          <a:xfrm>
            <a:off x="4495800" y="6550223"/>
            <a:ext cx="3790604" cy="307777"/>
          </a:xfrm>
          <a:prstGeom prst="rect">
            <a:avLst/>
          </a:prstGeom>
          <a:noFill/>
          <a:ln>
            <a:noFill/>
          </a:ln>
        </p:spPr>
        <p:txBody>
          <a:bodyPr spcFirstLastPara="1" wrap="square" lIns="91425" tIns="45700" rIns="91425" bIns="45700" anchor="t" anchorCtr="0">
            <a:noAutofit/>
          </a:bodyPr>
          <a:lstStyle/>
          <a:p>
            <a:pPr lvl="0" algn="ctr"/>
            <a:r>
              <a:rPr lang="en-US" sz="1600" dirty="0">
                <a:solidFill>
                  <a:schemeClr val="dk1"/>
                </a:solidFill>
                <a:latin typeface="Garamond" charset="0"/>
                <a:ea typeface="Garamond" charset="0"/>
                <a:cs typeface="Garamond" charset="0"/>
                <a:sym typeface="Trebuchet MS"/>
              </a:rPr>
              <a:t>Who We Are</a:t>
            </a:r>
            <a:endParaRPr sz="1600" b="0" i="0" u="none" strike="noStrike" cap="none" dirty="0">
              <a:solidFill>
                <a:schemeClr val="dk1"/>
              </a:solidFill>
              <a:latin typeface="Garamond" charset="0"/>
              <a:ea typeface="Garamond" charset="0"/>
              <a:cs typeface="Garamond" charset="0"/>
              <a:sym typeface="Trebuchet MS"/>
            </a:endParaRPr>
          </a:p>
        </p:txBody>
      </p:sp>
    </p:spTree>
    <p:extLst>
      <p:ext uri="{BB962C8B-B14F-4D97-AF65-F5344CB8AC3E}">
        <p14:creationId xmlns:p14="http://schemas.microsoft.com/office/powerpoint/2010/main" val="2899609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dk1"/>
        </a:solidFill>
        <a:effectLst/>
      </p:bgPr>
    </p:bg>
    <p:spTree>
      <p:nvGrpSpPr>
        <p:cNvPr id="1" name="Shape 219"/>
        <p:cNvGrpSpPr/>
        <p:nvPr/>
      </p:nvGrpSpPr>
      <p:grpSpPr>
        <a:xfrm>
          <a:off x="0" y="0"/>
          <a:ext cx="0" cy="0"/>
          <a:chOff x="0" y="0"/>
          <a:chExt cx="0" cy="0"/>
        </a:xfrm>
      </p:grpSpPr>
      <p:sp>
        <p:nvSpPr>
          <p:cNvPr id="220" name="Shape 220"/>
          <p:cNvSpPr txBox="1">
            <a:spLocks noGrp="1"/>
          </p:cNvSpPr>
          <p:nvPr>
            <p:ph type="title"/>
          </p:nvPr>
        </p:nvSpPr>
        <p:spPr>
          <a:xfrm>
            <a:off x="3809845" y="2340604"/>
            <a:ext cx="5103906" cy="1320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Font typeface="Garamond"/>
              <a:buNone/>
            </a:pPr>
            <a:r>
              <a:rPr lang="en-US" sz="5400" b="0" i="0" u="none" strike="noStrike" cap="none" dirty="0">
                <a:solidFill>
                  <a:schemeClr val="lt1"/>
                </a:solidFill>
                <a:latin typeface="Garamond"/>
                <a:ea typeface="Garamond"/>
                <a:cs typeface="Garamond"/>
                <a:sym typeface="Garamond"/>
              </a:rPr>
              <a:t>MILLENNIALS</a:t>
            </a:r>
            <a:endParaRPr sz="5400" dirty="0"/>
          </a:p>
        </p:txBody>
      </p:sp>
      <p:sp>
        <p:nvSpPr>
          <p:cNvPr id="221" name="Shape 221"/>
          <p:cNvSpPr txBox="1"/>
          <p:nvPr/>
        </p:nvSpPr>
        <p:spPr>
          <a:xfrm>
            <a:off x="2048435" y="3556918"/>
            <a:ext cx="8331200" cy="400109"/>
          </a:xfrm>
          <a:prstGeom prst="rect">
            <a:avLst/>
          </a:prstGeom>
          <a:noFill/>
          <a:ln>
            <a:noFill/>
          </a:ln>
        </p:spPr>
        <p:txBody>
          <a:bodyPr spcFirstLastPara="1" wrap="square" lIns="91425" tIns="45700" rIns="91425" bIns="45700" anchor="t" anchorCtr="0">
            <a:noAutofit/>
          </a:bodyPr>
          <a:lstStyle/>
          <a:p>
            <a:pPr lvl="0" algn="ctr">
              <a:buClr>
                <a:schemeClr val="lt1"/>
              </a:buClr>
            </a:pPr>
            <a:r>
              <a:rPr lang="en-US" sz="2000" b="0" i="0" u="none" strike="noStrike" cap="none" dirty="0">
                <a:solidFill>
                  <a:schemeClr val="lt1"/>
                </a:solidFill>
                <a:latin typeface="Garamond" charset="0"/>
                <a:ea typeface="Garamond" charset="0"/>
                <a:cs typeface="Garamond" charset="0"/>
                <a:sym typeface="Trebuchet MS"/>
              </a:rPr>
              <a:t>IN POST-SECONDARY ● </a:t>
            </a:r>
            <a:r>
              <a:rPr lang="en-US" sz="2000" dirty="0">
                <a:solidFill>
                  <a:schemeClr val="lt1"/>
                </a:solidFill>
                <a:latin typeface="Garamond" charset="0"/>
                <a:ea typeface="Garamond" charset="0"/>
                <a:cs typeface="Garamond" charset="0"/>
                <a:sym typeface="Trebuchet MS"/>
              </a:rPr>
              <a:t>AGED 20 – 24 </a:t>
            </a:r>
            <a:r>
              <a:rPr lang="en-US" sz="2000" b="0" i="0" u="none" strike="noStrike" cap="none" dirty="0">
                <a:solidFill>
                  <a:schemeClr val="lt1"/>
                </a:solidFill>
                <a:latin typeface="Garamond" charset="0"/>
                <a:ea typeface="Garamond" charset="0"/>
                <a:cs typeface="Garamond" charset="0"/>
                <a:sym typeface="Trebuchet MS"/>
              </a:rPr>
              <a:t>● SEEKING SUPPORT</a:t>
            </a:r>
            <a:endParaRPr dirty="0">
              <a:latin typeface="Garamond" charset="0"/>
              <a:ea typeface="Garamond" charset="0"/>
              <a:cs typeface="Garamond" charset="0"/>
            </a:endParaRPr>
          </a:p>
        </p:txBody>
      </p:sp>
      <p:sp>
        <p:nvSpPr>
          <p:cNvPr id="4" name="Shape 606"/>
          <p:cNvSpPr txBox="1"/>
          <p:nvPr/>
        </p:nvSpPr>
        <p:spPr>
          <a:xfrm>
            <a:off x="4318785" y="6550200"/>
            <a:ext cx="3790500" cy="30780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600" dirty="0">
                <a:solidFill>
                  <a:srgbClr val="FFFFFF"/>
                </a:solidFill>
                <a:latin typeface="Garamond" charset="0"/>
                <a:ea typeface="Garamond" charset="0"/>
                <a:cs typeface="Garamond" charset="0"/>
                <a:sym typeface="Trebuchet MS"/>
              </a:rPr>
              <a:t>Target Market</a:t>
            </a:r>
          </a:p>
          <a:p>
            <a:pPr marL="0" marR="0" lvl="0" indent="0" algn="ctr" rtl="0">
              <a:spcBef>
                <a:spcPts val="0"/>
              </a:spcBef>
              <a:buSzPct val="25000"/>
              <a:buNone/>
            </a:pPr>
            <a:r>
              <a:rPr lang="en-US" sz="1600" dirty="0">
                <a:solidFill>
                  <a:srgbClr val="FFFFFF"/>
                </a:solidFill>
                <a:latin typeface="Garamond" charset="0"/>
                <a:ea typeface="Garamond" charset="0"/>
                <a:cs typeface="Garamond" charset="0"/>
                <a:sym typeface="Trebuchet MS"/>
              </a:rPr>
              <a: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0" name="Shape 550"/>
          <p:cNvSpPr txBox="1">
            <a:spLocks noGrp="1"/>
          </p:cNvSpPr>
          <p:nvPr>
            <p:ph type="body" idx="1"/>
          </p:nvPr>
        </p:nvSpPr>
        <p:spPr>
          <a:xfrm>
            <a:off x="1021079" y="4604047"/>
            <a:ext cx="10515600" cy="1031875"/>
          </a:xfrm>
          <a:prstGeom prst="rect">
            <a:avLst/>
          </a:prstGeom>
        </p:spPr>
        <p:txBody>
          <a:bodyPr wrap="square" lIns="91425" tIns="91425" rIns="91425" bIns="91425" anchor="t" anchorCtr="0">
            <a:noAutofit/>
          </a:bodyPr>
          <a:lstStyle/>
          <a:p>
            <a:pPr marL="50800" lvl="0" indent="0" algn="ctr" rtl="0">
              <a:lnSpc>
                <a:spcPct val="200000"/>
              </a:lnSpc>
              <a:spcBef>
                <a:spcPts val="0"/>
              </a:spcBef>
              <a:spcAft>
                <a:spcPts val="0"/>
              </a:spcAft>
              <a:buSzPct val="100000"/>
              <a:buNone/>
            </a:pPr>
            <a:r>
              <a:rPr lang="en-US" dirty="0">
                <a:latin typeface="Garamond" charset="0"/>
                <a:ea typeface="Garamond" charset="0"/>
                <a:cs typeface="Garamond" charset="0"/>
              </a:rPr>
              <a:t>Competitive Advantage</a:t>
            </a:r>
          </a:p>
          <a:p>
            <a:pPr marL="457200" lvl="0" indent="0">
              <a:spcBef>
                <a:spcPts val="0"/>
              </a:spcBef>
              <a:buNone/>
            </a:pPr>
            <a:r>
              <a:rPr lang="en-US" dirty="0"/>
              <a:t> </a:t>
            </a:r>
          </a:p>
        </p:txBody>
      </p:sp>
      <p:sp>
        <p:nvSpPr>
          <p:cNvPr id="6" name="Shape 543"/>
          <p:cNvSpPr txBox="1"/>
          <p:nvPr/>
        </p:nvSpPr>
        <p:spPr>
          <a:xfrm>
            <a:off x="4200749" y="6550200"/>
            <a:ext cx="3790500" cy="30780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600" dirty="0">
                <a:latin typeface="Garamond" charset="0"/>
                <a:ea typeface="Garamond" charset="0"/>
                <a:cs typeface="Garamond" charset="0"/>
                <a:sym typeface="Trebuchet MS"/>
              </a:rPr>
              <a:t>Competitive Analysis</a:t>
            </a:r>
          </a:p>
        </p:txBody>
      </p:sp>
      <p:sp>
        <p:nvSpPr>
          <p:cNvPr id="7" name="Shape 214"/>
          <p:cNvSpPr/>
          <p:nvPr/>
        </p:nvSpPr>
        <p:spPr>
          <a:xfrm rot="5400000">
            <a:off x="5360504" y="-5360504"/>
            <a:ext cx="1470991" cy="12191999"/>
          </a:xfrm>
          <a:prstGeom prst="rect">
            <a:avLst/>
          </a:prstGeom>
          <a:solidFill>
            <a:schemeClr val="tx1"/>
          </a:solidFill>
          <a:ln w="25400" cap="flat" cmpd="sng">
            <a:solidFill>
              <a:srgbClr val="020202"/>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49" name="Shape 549"/>
          <p:cNvSpPr txBox="1">
            <a:spLocks noGrp="1"/>
          </p:cNvSpPr>
          <p:nvPr>
            <p:ph type="title"/>
          </p:nvPr>
        </p:nvSpPr>
        <p:spPr>
          <a:xfrm>
            <a:off x="838199" y="72645"/>
            <a:ext cx="10515600" cy="1325700"/>
          </a:xfrm>
          <a:prstGeom prst="rect">
            <a:avLst/>
          </a:prstGeom>
        </p:spPr>
        <p:txBody>
          <a:bodyPr wrap="square" lIns="91425" tIns="91425" rIns="91425" bIns="91425" anchor="ctr" anchorCtr="0">
            <a:noAutofit/>
          </a:bodyPr>
          <a:lstStyle/>
          <a:p>
            <a:pPr lvl="0" algn="ctr">
              <a:spcBef>
                <a:spcPts val="0"/>
              </a:spcBef>
              <a:buNone/>
            </a:pPr>
            <a:r>
              <a:rPr lang="en-US" b="1" dirty="0">
                <a:solidFill>
                  <a:schemeClr val="bg1"/>
                </a:solidFill>
                <a:latin typeface="Garamond" charset="0"/>
                <a:ea typeface="Garamond" charset="0"/>
                <a:cs typeface="Garamond" charset="0"/>
              </a:rPr>
              <a:t>Competitive Analysis</a:t>
            </a:r>
          </a:p>
        </p:txBody>
      </p:sp>
      <p:sp>
        <p:nvSpPr>
          <p:cNvPr id="9" name="Shape 550"/>
          <p:cNvSpPr txBox="1">
            <a:spLocks/>
          </p:cNvSpPr>
          <p:nvPr/>
        </p:nvSpPr>
        <p:spPr>
          <a:xfrm>
            <a:off x="838199" y="2894009"/>
            <a:ext cx="10515600" cy="1031875"/>
          </a:xfrm>
          <a:prstGeom prst="rect">
            <a:avLst/>
          </a:prstGeom>
        </p:spPr>
        <p:txBody>
          <a:bodyPr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0800" indent="0" algn="ctr">
              <a:lnSpc>
                <a:spcPct val="200000"/>
              </a:lnSpc>
              <a:spcBef>
                <a:spcPts val="0"/>
              </a:spcBef>
              <a:buSzPct val="100000"/>
              <a:buFont typeface="Arial"/>
              <a:buNone/>
            </a:pPr>
            <a:r>
              <a:rPr lang="en-US" dirty="0">
                <a:latin typeface="Garamond" charset="0"/>
                <a:ea typeface="Garamond" charset="0"/>
                <a:cs typeface="Garamond" charset="0"/>
              </a:rPr>
              <a:t>Competition</a:t>
            </a:r>
          </a:p>
          <a:p>
            <a:pPr marL="457200" indent="0">
              <a:spcBef>
                <a:spcPts val="0"/>
              </a:spcBef>
              <a:buFont typeface="Arial"/>
              <a:buNone/>
            </a:pPr>
            <a:r>
              <a:rPr lang="en-US" dirty="0"/>
              <a:t> </a:t>
            </a:r>
          </a:p>
        </p:txBody>
      </p:sp>
      <p:sp>
        <p:nvSpPr>
          <p:cNvPr id="10" name="Shape 550"/>
          <p:cNvSpPr txBox="1">
            <a:spLocks/>
          </p:cNvSpPr>
          <p:nvPr/>
        </p:nvSpPr>
        <p:spPr>
          <a:xfrm>
            <a:off x="838199" y="3715681"/>
            <a:ext cx="10515600" cy="1031875"/>
          </a:xfrm>
          <a:prstGeom prst="rect">
            <a:avLst/>
          </a:prstGeom>
        </p:spPr>
        <p:txBody>
          <a:bodyPr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0800" indent="0" algn="ctr">
              <a:lnSpc>
                <a:spcPct val="200000"/>
              </a:lnSpc>
              <a:spcBef>
                <a:spcPts val="0"/>
              </a:spcBef>
              <a:buSzPct val="100000"/>
              <a:buFont typeface="Arial"/>
              <a:buNone/>
            </a:pPr>
            <a:r>
              <a:rPr lang="en-US" dirty="0">
                <a:latin typeface="Garamond" charset="0"/>
                <a:ea typeface="Garamond" charset="0"/>
                <a:cs typeface="Garamond" charset="0"/>
              </a:rPr>
              <a:t>Opportunities</a:t>
            </a:r>
          </a:p>
          <a:p>
            <a:pPr marL="457200" indent="0">
              <a:spcBef>
                <a:spcPts val="0"/>
              </a:spcBef>
              <a:buFont typeface="Arial"/>
              <a:buNone/>
            </a:pPr>
            <a:r>
              <a:rPr lang="en-US" dirty="0"/>
              <a:t> </a:t>
            </a:r>
          </a:p>
        </p:txBody>
      </p:sp>
      <p:sp>
        <p:nvSpPr>
          <p:cNvPr id="11" name="Shape 550"/>
          <p:cNvSpPr txBox="1">
            <a:spLocks/>
          </p:cNvSpPr>
          <p:nvPr/>
        </p:nvSpPr>
        <p:spPr>
          <a:xfrm>
            <a:off x="838199" y="2005643"/>
            <a:ext cx="10515600" cy="1031875"/>
          </a:xfrm>
          <a:prstGeom prst="rect">
            <a:avLst/>
          </a:prstGeom>
        </p:spPr>
        <p:txBody>
          <a:bodyPr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0800" indent="0" algn="ctr">
              <a:lnSpc>
                <a:spcPct val="200000"/>
              </a:lnSpc>
              <a:spcBef>
                <a:spcPts val="0"/>
              </a:spcBef>
              <a:buSzPct val="100000"/>
              <a:buFont typeface="Arial"/>
              <a:buNone/>
            </a:pPr>
            <a:r>
              <a:rPr lang="en-US">
                <a:latin typeface="Garamond" charset="0"/>
                <a:ea typeface="Garamond" charset="0"/>
                <a:cs typeface="Garamond" charset="0"/>
              </a:rPr>
              <a:t>Trends</a:t>
            </a:r>
          </a:p>
          <a:p>
            <a:pPr marL="457200" indent="0">
              <a:spcBef>
                <a:spcPts val="0"/>
              </a:spcBef>
              <a:buFont typeface="Arial"/>
              <a:buNone/>
            </a:pPr>
            <a:r>
              <a:rPr lang="en-US" dirty="0"/>
              <a:t> </a:t>
            </a:r>
          </a:p>
        </p:txBody>
      </p:sp>
    </p:spTree>
    <p:extLst>
      <p:ext uri="{BB962C8B-B14F-4D97-AF65-F5344CB8AC3E}">
        <p14:creationId xmlns:p14="http://schemas.microsoft.com/office/powerpoint/2010/main" val="6774088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0" grpId="0" build="p"/>
      <p:bldP spid="9"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563BC-06A6-400E-86DF-B05AD3D0717F}"/>
              </a:ext>
            </a:extLst>
          </p:cNvPr>
          <p:cNvSpPr>
            <a:spLocks noGrp="1"/>
          </p:cNvSpPr>
          <p:nvPr>
            <p:ph type="title"/>
          </p:nvPr>
        </p:nvSpPr>
        <p:spPr>
          <a:xfrm>
            <a:off x="312420" y="145428"/>
            <a:ext cx="10515600" cy="1325563"/>
          </a:xfrm>
        </p:spPr>
        <p:txBody>
          <a:bodyPr/>
          <a:lstStyle/>
          <a:p>
            <a:r>
              <a:rPr lang="en-US" b="1">
                <a:latin typeface="Garamond" charset="0"/>
                <a:ea typeface="Garamond" charset="0"/>
                <a:cs typeface="Garamond" charset="0"/>
              </a:rPr>
              <a:t>Financial Projections</a:t>
            </a:r>
            <a:endParaRPr lang="en-US" b="1" dirty="0">
              <a:latin typeface="Garamond" charset="0"/>
              <a:ea typeface="Garamond" charset="0"/>
              <a:cs typeface="Garamond" charset="0"/>
            </a:endParaRPr>
          </a:p>
        </p:txBody>
      </p:sp>
      <p:sp>
        <p:nvSpPr>
          <p:cNvPr id="23" name="Shape 543"/>
          <p:cNvSpPr txBox="1"/>
          <p:nvPr/>
        </p:nvSpPr>
        <p:spPr>
          <a:xfrm>
            <a:off x="4200749" y="6550200"/>
            <a:ext cx="3790500" cy="30780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600" dirty="0">
                <a:latin typeface="Garamond" charset="0"/>
                <a:ea typeface="Garamond" charset="0"/>
                <a:cs typeface="Garamond" charset="0"/>
                <a:sym typeface="Trebuchet MS"/>
              </a:rPr>
              <a:t>Financial Projections</a:t>
            </a:r>
          </a:p>
        </p:txBody>
      </p:sp>
      <p:sp>
        <p:nvSpPr>
          <p:cNvPr id="22" name="Shape 214"/>
          <p:cNvSpPr/>
          <p:nvPr/>
        </p:nvSpPr>
        <p:spPr>
          <a:xfrm rot="5400000" flipH="1">
            <a:off x="6073140" y="-4876469"/>
            <a:ext cx="45719" cy="12191999"/>
          </a:xfrm>
          <a:prstGeom prst="rect">
            <a:avLst/>
          </a:prstGeom>
          <a:solidFill>
            <a:schemeClr val="tx1"/>
          </a:solidFill>
          <a:ln w="25400" cap="flat" cmpd="sng">
            <a:solidFill>
              <a:srgbClr val="020202"/>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aphicFrame>
        <p:nvGraphicFramePr>
          <p:cNvPr id="9" name="Table 8">
            <a:extLst>
              <a:ext uri="{FF2B5EF4-FFF2-40B4-BE49-F238E27FC236}">
                <a16:creationId xmlns:a16="http://schemas.microsoft.com/office/drawing/2014/main" id="{2D9D376A-4893-4300-899C-D0C69314B818}"/>
              </a:ext>
            </a:extLst>
          </p:cNvPr>
          <p:cNvGraphicFramePr>
            <a:graphicFrameLocks noGrp="1"/>
          </p:cNvGraphicFramePr>
          <p:nvPr>
            <p:extLst>
              <p:ext uri="{D42A27DB-BD31-4B8C-83A1-F6EECF244321}">
                <p14:modId xmlns:p14="http://schemas.microsoft.com/office/powerpoint/2010/main" val="1101670144"/>
              </p:ext>
            </p:extLst>
          </p:nvPr>
        </p:nvGraphicFramePr>
        <p:xfrm>
          <a:off x="1170432" y="1533806"/>
          <a:ext cx="10133076" cy="4391506"/>
        </p:xfrm>
        <a:graphic>
          <a:graphicData uri="http://schemas.openxmlformats.org/drawingml/2006/table">
            <a:tbl>
              <a:tblPr/>
              <a:tblGrid>
                <a:gridCol w="1273585">
                  <a:extLst>
                    <a:ext uri="{9D8B030D-6E8A-4147-A177-3AD203B41FA5}">
                      <a16:colId xmlns:a16="http://schemas.microsoft.com/office/drawing/2014/main" val="1321475087"/>
                    </a:ext>
                  </a:extLst>
                </a:gridCol>
                <a:gridCol w="2708801">
                  <a:extLst>
                    <a:ext uri="{9D8B030D-6E8A-4147-A177-3AD203B41FA5}">
                      <a16:colId xmlns:a16="http://schemas.microsoft.com/office/drawing/2014/main" val="1415486308"/>
                    </a:ext>
                  </a:extLst>
                </a:gridCol>
                <a:gridCol w="2965473">
                  <a:extLst>
                    <a:ext uri="{9D8B030D-6E8A-4147-A177-3AD203B41FA5}">
                      <a16:colId xmlns:a16="http://schemas.microsoft.com/office/drawing/2014/main" val="1686888612"/>
                    </a:ext>
                  </a:extLst>
                </a:gridCol>
                <a:gridCol w="3185217">
                  <a:extLst>
                    <a:ext uri="{9D8B030D-6E8A-4147-A177-3AD203B41FA5}">
                      <a16:colId xmlns:a16="http://schemas.microsoft.com/office/drawing/2014/main" val="2138784343"/>
                    </a:ext>
                  </a:extLst>
                </a:gridCol>
              </a:tblGrid>
              <a:tr h="1501309">
                <a:tc>
                  <a:txBody>
                    <a:bodyPr/>
                    <a:lstStyle/>
                    <a:p>
                      <a:pPr fontAlgn="t"/>
                      <a:r>
                        <a:rPr lang="en-US" sz="1700" dirty="0">
                          <a:effectLst/>
                          <a:latin typeface="Garamond" charset="0"/>
                          <a:ea typeface="Garamond" charset="0"/>
                          <a:cs typeface="Garamond" charset="0"/>
                        </a:rPr>
                        <a:t> </a:t>
                      </a:r>
                    </a:p>
                  </a:txBody>
                  <a:tcPr marL="88739" marR="88739" marT="88739" marB="8873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CA" sz="2000" b="1" i="0" u="none" strike="noStrike" dirty="0">
                          <a:solidFill>
                            <a:srgbClr val="000000"/>
                          </a:solidFill>
                          <a:effectLst/>
                          <a:latin typeface="Garamond" charset="0"/>
                          <a:ea typeface="Garamond" charset="0"/>
                          <a:cs typeface="Garamond" charset="0"/>
                        </a:rPr>
                        <a:t>Projected Revenue</a:t>
                      </a:r>
                      <a:endParaRPr lang="en-CA" sz="2000" b="1" dirty="0">
                        <a:effectLst/>
                        <a:latin typeface="Garamond" charset="0"/>
                        <a:ea typeface="Garamond" charset="0"/>
                        <a:cs typeface="Garamond" charset="0"/>
                      </a:endParaRPr>
                    </a:p>
                  </a:txBody>
                  <a:tcPr marL="88739" marR="88739" marT="88739" marB="88739"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2000" b="1" i="0" u="none" strike="noStrike" dirty="0">
                          <a:solidFill>
                            <a:srgbClr val="000000"/>
                          </a:solidFill>
                          <a:effectLst/>
                          <a:latin typeface="Garamond" charset="0"/>
                          <a:ea typeface="Garamond" charset="0"/>
                          <a:cs typeface="Garamond" charset="0"/>
                        </a:rPr>
                        <a:t>Projected Gross Profit</a:t>
                      </a:r>
                      <a:endParaRPr lang="en-US" sz="2000" b="1" dirty="0">
                        <a:effectLst/>
                        <a:latin typeface="Garamond" charset="0"/>
                        <a:ea typeface="Garamond" charset="0"/>
                        <a:cs typeface="Garamond" charset="0"/>
                      </a:endParaRPr>
                    </a:p>
                  </a:txBody>
                  <a:tcPr marL="88739" marR="88739" marT="88739" marB="88739"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2000" b="1" i="0" u="none" strike="noStrike" dirty="0">
                          <a:solidFill>
                            <a:srgbClr val="000000"/>
                          </a:solidFill>
                          <a:effectLst/>
                          <a:latin typeface="Garamond" charset="0"/>
                          <a:ea typeface="Garamond" charset="0"/>
                          <a:cs typeface="Garamond" charset="0"/>
                        </a:rPr>
                        <a:t>Projected</a:t>
                      </a:r>
                      <a:r>
                        <a:rPr lang="en-US" sz="2000" b="1" i="0" u="none" strike="noStrike" baseline="0" dirty="0">
                          <a:solidFill>
                            <a:srgbClr val="000000"/>
                          </a:solidFill>
                          <a:effectLst/>
                          <a:latin typeface="Garamond" charset="0"/>
                          <a:ea typeface="Garamond" charset="0"/>
                          <a:cs typeface="Garamond" charset="0"/>
                        </a:rPr>
                        <a:t> Net Profit After Tax</a:t>
                      </a:r>
                      <a:endParaRPr lang="en-US" sz="2000" b="1" dirty="0">
                        <a:effectLst/>
                        <a:latin typeface="Garamond" charset="0"/>
                        <a:ea typeface="Garamond" charset="0"/>
                        <a:cs typeface="Garamond" charset="0"/>
                      </a:endParaRPr>
                    </a:p>
                  </a:txBody>
                  <a:tcPr marL="88739" marR="88739" marT="88739" marB="88739"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614186154"/>
                  </a:ext>
                </a:extLst>
              </a:tr>
              <a:tr h="1009072">
                <a:tc>
                  <a:txBody>
                    <a:bodyPr/>
                    <a:lstStyle/>
                    <a:p>
                      <a:pPr algn="ctr" rtl="0" fontAlgn="t">
                        <a:spcBef>
                          <a:spcPts val="0"/>
                        </a:spcBef>
                        <a:spcAft>
                          <a:spcPts val="0"/>
                        </a:spcAft>
                      </a:pPr>
                      <a:r>
                        <a:rPr lang="en-US" sz="1800" b="1" i="0" u="none" strike="noStrike" dirty="0">
                          <a:solidFill>
                            <a:srgbClr val="000000"/>
                          </a:solidFill>
                          <a:effectLst/>
                          <a:latin typeface="Garamond" charset="0"/>
                          <a:ea typeface="Garamond" charset="0"/>
                          <a:cs typeface="Garamond" charset="0"/>
                        </a:rPr>
                        <a:t>Year 1</a:t>
                      </a:r>
                      <a:endParaRPr lang="en-US" sz="1800" dirty="0">
                        <a:effectLst/>
                        <a:latin typeface="Garamond" charset="0"/>
                        <a:ea typeface="Garamond" charset="0"/>
                        <a:cs typeface="Garamond" charset="0"/>
                      </a:endParaRPr>
                    </a:p>
                  </a:txBody>
                  <a:tcPr marL="88739" marR="88739" marT="88739" marB="8873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dirty="0">
                          <a:solidFill>
                            <a:srgbClr val="000000"/>
                          </a:solidFill>
                          <a:effectLst/>
                          <a:latin typeface="Garamond" charset="0"/>
                          <a:ea typeface="Garamond" charset="0"/>
                          <a:cs typeface="Garamond" charset="0"/>
                        </a:rPr>
                        <a:t>$29.860.00</a:t>
                      </a:r>
                      <a:endParaRPr lang="en-US" sz="1800" dirty="0">
                        <a:effectLst/>
                        <a:latin typeface="Garamond" charset="0"/>
                        <a:ea typeface="Garamond" charset="0"/>
                        <a:cs typeface="Garamond" charset="0"/>
                      </a:endParaRPr>
                    </a:p>
                  </a:txBody>
                  <a:tcPr marL="88739" marR="88739" marT="88739" marB="88739"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dirty="0">
                          <a:solidFill>
                            <a:srgbClr val="000000"/>
                          </a:solidFill>
                          <a:effectLst/>
                          <a:latin typeface="Garamond" charset="0"/>
                          <a:ea typeface="Garamond" charset="0"/>
                          <a:cs typeface="Garamond" charset="0"/>
                        </a:rPr>
                        <a:t>$28,367.00</a:t>
                      </a:r>
                    </a:p>
                  </a:txBody>
                  <a:tcPr marL="88739" marR="88739" marT="88739" marB="88739"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800" b="0" i="0" u="none" strike="noStrike" dirty="0">
                          <a:solidFill>
                            <a:srgbClr val="000000"/>
                          </a:solidFill>
                          <a:effectLst/>
                          <a:latin typeface="Garamond" charset="0"/>
                          <a:ea typeface="Garamond" charset="0"/>
                          <a:cs typeface="Garamond" charset="0"/>
                        </a:rPr>
                        <a:t>$640.00</a:t>
                      </a:r>
                      <a:endParaRPr lang="en-US" sz="1800" b="1" dirty="0">
                        <a:effectLst/>
                        <a:latin typeface="Garamond" charset="0"/>
                        <a:ea typeface="Garamond" charset="0"/>
                        <a:cs typeface="Garamond" charset="0"/>
                      </a:endParaRPr>
                    </a:p>
                  </a:txBody>
                  <a:tcPr marL="88739" marR="88739" marT="88739" marB="88739"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990742514"/>
                  </a:ext>
                </a:extLst>
              </a:tr>
              <a:tr h="930149">
                <a:tc>
                  <a:txBody>
                    <a:bodyPr/>
                    <a:lstStyle/>
                    <a:p>
                      <a:pPr algn="ctr" rtl="0" fontAlgn="t">
                        <a:spcBef>
                          <a:spcPts val="0"/>
                        </a:spcBef>
                        <a:spcAft>
                          <a:spcPts val="0"/>
                        </a:spcAft>
                      </a:pPr>
                      <a:r>
                        <a:rPr lang="en-US" sz="1800" b="1" i="0" u="none" strike="noStrike" dirty="0">
                          <a:solidFill>
                            <a:srgbClr val="000000"/>
                          </a:solidFill>
                          <a:effectLst/>
                          <a:latin typeface="Garamond" charset="0"/>
                          <a:ea typeface="Garamond" charset="0"/>
                          <a:cs typeface="Garamond" charset="0"/>
                        </a:rPr>
                        <a:t>Year 2</a:t>
                      </a:r>
                      <a:endParaRPr lang="en-US" sz="1800" dirty="0">
                        <a:effectLst/>
                        <a:latin typeface="Garamond" charset="0"/>
                        <a:ea typeface="Garamond" charset="0"/>
                        <a:cs typeface="Garamond" charset="0"/>
                      </a:endParaRPr>
                    </a:p>
                  </a:txBody>
                  <a:tcPr marL="88739" marR="88739" marT="88739" marB="8873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800" dirty="0">
                          <a:effectLst/>
                          <a:latin typeface="Garamond" charset="0"/>
                          <a:ea typeface="Garamond" charset="0"/>
                          <a:cs typeface="Garamond" charset="0"/>
                        </a:rPr>
                        <a:t>+269.63%</a:t>
                      </a:r>
                    </a:p>
                  </a:txBody>
                  <a:tcPr marL="88739" marR="88739" marT="88739" marB="88739"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en-US" sz="1800" dirty="0">
                          <a:effectLst/>
                          <a:latin typeface="Garamond" charset="0"/>
                          <a:ea typeface="Garamond" charset="0"/>
                          <a:cs typeface="Garamond" charset="0"/>
                        </a:rPr>
                        <a:t>+259.55%</a:t>
                      </a:r>
                    </a:p>
                    <a:p>
                      <a:pPr algn="ctr" rtl="0" fontAlgn="t">
                        <a:spcBef>
                          <a:spcPts val="0"/>
                        </a:spcBef>
                        <a:spcAft>
                          <a:spcPts val="0"/>
                        </a:spcAft>
                      </a:pPr>
                      <a:endParaRPr lang="en-US" sz="1800" dirty="0">
                        <a:effectLst/>
                        <a:latin typeface="Garamond" charset="0"/>
                        <a:ea typeface="Garamond" charset="0"/>
                        <a:cs typeface="Garamond" charset="0"/>
                      </a:endParaRPr>
                    </a:p>
                  </a:txBody>
                  <a:tcPr marL="88739" marR="88739" marT="88739" marB="88739"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en-US" sz="1800" dirty="0">
                          <a:effectLst/>
                          <a:latin typeface="Garamond" charset="0"/>
                          <a:ea typeface="Garamond" charset="0"/>
                          <a:cs typeface="Garamond" charset="0"/>
                        </a:rPr>
                        <a:t>-23.87%</a:t>
                      </a:r>
                    </a:p>
                    <a:p>
                      <a:pPr algn="ctr" rtl="0" fontAlgn="t">
                        <a:spcBef>
                          <a:spcPts val="0"/>
                        </a:spcBef>
                        <a:spcAft>
                          <a:spcPts val="0"/>
                        </a:spcAft>
                      </a:pPr>
                      <a:endParaRPr lang="en-US" sz="1800" dirty="0">
                        <a:effectLst/>
                        <a:latin typeface="Garamond" charset="0"/>
                        <a:ea typeface="Garamond" charset="0"/>
                        <a:cs typeface="Garamond" charset="0"/>
                      </a:endParaRPr>
                    </a:p>
                  </a:txBody>
                  <a:tcPr marL="88739" marR="88739" marT="88739" marB="88739"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4215344792"/>
                  </a:ext>
                </a:extLst>
              </a:tr>
              <a:tr h="950976">
                <a:tc>
                  <a:txBody>
                    <a:bodyPr/>
                    <a:lstStyle/>
                    <a:p>
                      <a:pPr algn="ctr" rtl="0" fontAlgn="t">
                        <a:spcBef>
                          <a:spcPts val="0"/>
                        </a:spcBef>
                        <a:spcAft>
                          <a:spcPts val="0"/>
                        </a:spcAft>
                      </a:pPr>
                      <a:r>
                        <a:rPr lang="en-US" sz="1800" b="1" i="0" u="none" strike="noStrike" dirty="0">
                          <a:solidFill>
                            <a:srgbClr val="000000"/>
                          </a:solidFill>
                          <a:effectLst/>
                          <a:latin typeface="Garamond" charset="0"/>
                          <a:ea typeface="Garamond" charset="0"/>
                          <a:cs typeface="Garamond" charset="0"/>
                        </a:rPr>
                        <a:t>Year</a:t>
                      </a:r>
                      <a:r>
                        <a:rPr lang="en-US" sz="1800" b="1" i="0" u="none" strike="noStrike" baseline="0" dirty="0">
                          <a:solidFill>
                            <a:srgbClr val="000000"/>
                          </a:solidFill>
                          <a:effectLst/>
                          <a:latin typeface="Garamond" charset="0"/>
                          <a:ea typeface="Garamond" charset="0"/>
                          <a:cs typeface="Garamond" charset="0"/>
                        </a:rPr>
                        <a:t> 3 </a:t>
                      </a:r>
                      <a:endParaRPr lang="en-US" sz="1800" dirty="0">
                        <a:effectLst/>
                        <a:latin typeface="Garamond" charset="0"/>
                        <a:ea typeface="Garamond" charset="0"/>
                        <a:cs typeface="Garamond" charset="0"/>
                      </a:endParaRPr>
                    </a:p>
                  </a:txBody>
                  <a:tcPr marL="88739" marR="88739" marT="88739" marB="8873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en-US" sz="1800" dirty="0">
                          <a:effectLst/>
                          <a:latin typeface="Garamond" charset="0"/>
                          <a:ea typeface="Garamond" charset="0"/>
                          <a:cs typeface="Garamond" charset="0"/>
                        </a:rPr>
                        <a:t>+62.25%</a:t>
                      </a:r>
                    </a:p>
                    <a:p>
                      <a:pPr algn="ctr" rtl="0" fontAlgn="t">
                        <a:spcBef>
                          <a:spcPts val="0"/>
                        </a:spcBef>
                        <a:spcAft>
                          <a:spcPts val="0"/>
                        </a:spcAft>
                      </a:pPr>
                      <a:endParaRPr lang="en-CA" sz="1800" dirty="0">
                        <a:effectLst/>
                        <a:latin typeface="Garamond" charset="0"/>
                        <a:ea typeface="Garamond" charset="0"/>
                        <a:cs typeface="Garamond" charset="0"/>
                      </a:endParaRPr>
                    </a:p>
                  </a:txBody>
                  <a:tcPr marL="88739" marR="88739" marT="88739" marB="88739"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en-US" sz="1800" dirty="0">
                          <a:effectLst/>
                          <a:latin typeface="Garamond" charset="0"/>
                          <a:ea typeface="Garamond" charset="0"/>
                          <a:cs typeface="Garamond" charset="0"/>
                        </a:rPr>
                        <a:t>+25.10%</a:t>
                      </a:r>
                    </a:p>
                    <a:p>
                      <a:pPr algn="ctr" rtl="0" fontAlgn="t">
                        <a:spcBef>
                          <a:spcPts val="0"/>
                        </a:spcBef>
                        <a:spcAft>
                          <a:spcPts val="0"/>
                        </a:spcAft>
                      </a:pPr>
                      <a:endParaRPr lang="en-US" sz="1800" dirty="0">
                        <a:effectLst/>
                        <a:latin typeface="Garamond" charset="0"/>
                        <a:ea typeface="Garamond" charset="0"/>
                        <a:cs typeface="Garamond" charset="0"/>
                      </a:endParaRPr>
                    </a:p>
                  </a:txBody>
                  <a:tcPr marL="88739" marR="88739" marT="88739" marB="88739"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en-US" sz="1800" dirty="0">
                          <a:effectLst/>
                          <a:latin typeface="Garamond" charset="0"/>
                          <a:ea typeface="Garamond" charset="0"/>
                          <a:cs typeface="Garamond" charset="0"/>
                        </a:rPr>
                        <a:t>+135.00%</a:t>
                      </a:r>
                    </a:p>
                    <a:p>
                      <a:pPr algn="ctr" rtl="0" fontAlgn="t">
                        <a:spcBef>
                          <a:spcPts val="0"/>
                        </a:spcBef>
                        <a:spcAft>
                          <a:spcPts val="0"/>
                        </a:spcAft>
                      </a:pPr>
                      <a:endParaRPr lang="en-US" sz="1800" dirty="0">
                        <a:effectLst/>
                        <a:latin typeface="Garamond" charset="0"/>
                        <a:ea typeface="Garamond" charset="0"/>
                        <a:cs typeface="Garamond" charset="0"/>
                      </a:endParaRPr>
                    </a:p>
                  </a:txBody>
                  <a:tcPr marL="88739" marR="88739" marT="88739" marB="88739"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8071461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theme/theme1.xml><?xml version="1.0" encoding="utf-8"?>
<a:theme xmlns:a="http://schemas.openxmlformats.org/drawingml/2006/main" name="Office Theme">
  <a:themeElements>
    <a:clrScheme name="Custom 21">
      <a:dk1>
        <a:srgbClr val="000000"/>
      </a:dk1>
      <a:lt1>
        <a:srgbClr val="FFFFFF"/>
      </a:lt1>
      <a:dk2>
        <a:srgbClr val="2F5054"/>
      </a:dk2>
      <a:lt2>
        <a:srgbClr val="F8F8F8"/>
      </a:lt2>
      <a:accent1>
        <a:srgbClr val="4CE2D7"/>
      </a:accent1>
      <a:accent2>
        <a:srgbClr val="DADADD"/>
      </a:accent2>
      <a:accent3>
        <a:srgbClr val="222222"/>
      </a:accent3>
      <a:accent4>
        <a:srgbClr val="CDCDCE"/>
      </a:accent4>
      <a:accent5>
        <a:srgbClr val="5F5F5F"/>
      </a:accent5>
      <a:accent6>
        <a:srgbClr val="DADADB"/>
      </a:accent6>
      <a:hlink>
        <a:srgbClr val="5F5F5F"/>
      </a:hlink>
      <a:folHlink>
        <a:srgbClr val="919191"/>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1814</TotalTime>
  <Words>832</Words>
  <Application>Microsoft Office PowerPoint</Application>
  <PresentationFormat>Widescreen</PresentationFormat>
  <Paragraphs>200</Paragraphs>
  <Slides>25</Slides>
  <Notes>12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Calibri Light</vt:lpstr>
      <vt:lpstr>Garamond</vt:lpstr>
      <vt:lpstr>Noto Sans Symbols</vt:lpstr>
      <vt:lpstr>Trebuchet MS</vt:lpstr>
      <vt:lpstr>Office Theme</vt:lpstr>
      <vt:lpstr>PowerPoint Presentation</vt:lpstr>
      <vt:lpstr>What Will Be Covered? </vt:lpstr>
      <vt:lpstr>PowerPoint Presentation</vt:lpstr>
      <vt:lpstr>PowerPoint Presentation</vt:lpstr>
      <vt:lpstr>Solution</vt:lpstr>
      <vt:lpstr>Who We Are</vt:lpstr>
      <vt:lpstr>MILLENNIALS</vt:lpstr>
      <vt:lpstr>Competitive Analysis</vt:lpstr>
      <vt:lpstr>Financial Projections</vt:lpstr>
      <vt:lpstr>PowerPoint Presentation</vt:lpstr>
      <vt:lpstr>Financial Strategic Plan</vt:lpstr>
      <vt:lpstr>Financial Strategic Plan</vt:lpstr>
      <vt:lpstr>Questions? </vt:lpstr>
      <vt:lpstr>References</vt:lpstr>
      <vt:lpstr>Appendix A Start-Up Costs</vt:lpstr>
      <vt:lpstr>Appendix B: First Year Projected Sales</vt:lpstr>
      <vt:lpstr>Appendix C: Cash Flows</vt:lpstr>
      <vt:lpstr>PowerPoint Presentation</vt:lpstr>
      <vt:lpstr>PowerPoint Presentation</vt:lpstr>
      <vt:lpstr>Appendix D: Income Statement</vt:lpstr>
      <vt:lpstr>PowerPoint Presentation</vt:lpstr>
      <vt:lpstr>Appendix F: Bank Loan Calculation</vt:lpstr>
      <vt:lpstr>Appendix G: Market Position</vt:lpstr>
      <vt:lpstr>Appendix H: Pricing Options</vt:lpstr>
      <vt:lpstr>Appendix I Risk Assesment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Jessica Hynes</dc:creator>
  <cp:lastModifiedBy>Luke Barry</cp:lastModifiedBy>
  <cp:revision>43</cp:revision>
  <dcterms:created xsi:type="dcterms:W3CDTF">2018-03-28T19:07:46Z</dcterms:created>
  <dcterms:modified xsi:type="dcterms:W3CDTF">2021-01-23T11:46:54Z</dcterms:modified>
</cp:coreProperties>
</file>